
<file path=[Content_Types].xml><?xml version="1.0" encoding="utf-8"?>
<Types xmlns="http://schemas.openxmlformats.org/package/2006/content-types">
  <Default Extension="png" ContentType="image/png"/>
  <Default Extension="bmp" ContentType="image/bmp"/>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301" r:id="rId5"/>
    <p:sldId id="1310" r:id="rId6"/>
    <p:sldId id="1312" r:id="rId7"/>
    <p:sldId id="1311" r:id="rId8"/>
    <p:sldId id="1313" r:id="rId9"/>
    <p:sldId id="335" r:id="rId10"/>
    <p:sldId id="350" r:id="rId11"/>
    <p:sldId id="346" r:id="rId12"/>
    <p:sldId id="327" r:id="rId13"/>
    <p:sldId id="289" r:id="rId14"/>
    <p:sldId id="1306" r:id="rId15"/>
    <p:sldId id="348" r:id="rId16"/>
    <p:sldId id="355" r:id="rId17"/>
    <p:sldId id="353" r:id="rId18"/>
    <p:sldId id="354" r:id="rId19"/>
    <p:sldId id="1314" r:id="rId20"/>
    <p:sldId id="338" r:id="rId21"/>
    <p:sldId id="334" r:id="rId22"/>
    <p:sldId id="357" r:id="rId23"/>
    <p:sldId id="358" r:id="rId24"/>
    <p:sldId id="359" r:id="rId25"/>
    <p:sldId id="360" r:id="rId26"/>
    <p:sldId id="361" r:id="rId27"/>
    <p:sldId id="1308" r:id="rId28"/>
    <p:sldId id="328" r:id="rId29"/>
    <p:sldId id="325" r:id="rId30"/>
    <p:sldId id="341" r:id="rId31"/>
    <p:sldId id="329" r:id="rId32"/>
    <p:sldId id="345" r:id="rId33"/>
    <p:sldId id="340" r:id="rId34"/>
    <p:sldId id="352" r:id="rId35"/>
    <p:sldId id="344" r:id="rId36"/>
    <p:sldId id="294" r:id="rId37"/>
    <p:sldId id="296" r:id="rId38"/>
    <p:sldId id="297" r:id="rId39"/>
    <p:sldId id="319" r:id="rId40"/>
    <p:sldId id="321" r:id="rId41"/>
    <p:sldId id="1309" r:id="rId42"/>
    <p:sldId id="311" r:id="rId43"/>
    <p:sldId id="27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12316B-64EB-4C0E-B161-ED4CED453F1E}">
          <p14:sldIdLst>
            <p14:sldId id="301"/>
            <p14:sldId id="1310"/>
            <p14:sldId id="1312"/>
            <p14:sldId id="1311"/>
            <p14:sldId id="1313"/>
            <p14:sldId id="335"/>
            <p14:sldId id="350"/>
            <p14:sldId id="346"/>
            <p14:sldId id="327"/>
            <p14:sldId id="289"/>
            <p14:sldId id="1306"/>
            <p14:sldId id="348"/>
            <p14:sldId id="355"/>
            <p14:sldId id="353"/>
            <p14:sldId id="354"/>
            <p14:sldId id="1314"/>
            <p14:sldId id="338"/>
            <p14:sldId id="334"/>
            <p14:sldId id="357"/>
            <p14:sldId id="358"/>
            <p14:sldId id="359"/>
            <p14:sldId id="360"/>
            <p14:sldId id="361"/>
            <p14:sldId id="1308"/>
            <p14:sldId id="328"/>
            <p14:sldId id="325"/>
            <p14:sldId id="341"/>
            <p14:sldId id="329"/>
            <p14:sldId id="345"/>
            <p14:sldId id="340"/>
            <p14:sldId id="352"/>
            <p14:sldId id="344"/>
            <p14:sldId id="294"/>
            <p14:sldId id="296"/>
            <p14:sldId id="297"/>
            <p14:sldId id="319"/>
            <p14:sldId id="321"/>
            <p14:sldId id="1309"/>
            <p14:sldId id="311"/>
            <p14:sldId id="278"/>
          </p14:sldIdLst>
        </p14:section>
      </p14:sectionLst>
    </p:ext>
    <p:ext uri="{EFAFB233-063F-42B5-8137-9DF3F51BA10A}">
      <p15:sldGuideLst xmlns:p15="http://schemas.microsoft.com/office/powerpoint/2012/main">
        <p15:guide id="1" orient="horz" pos="2160">
          <p15:clr>
            <a:srgbClr val="A4A3A4"/>
          </p15:clr>
        </p15:guide>
        <p15:guide id="2" orient="horz" pos="228">
          <p15:clr>
            <a:srgbClr val="A4A3A4"/>
          </p15:clr>
        </p15:guide>
        <p15:guide id="3" pos="2880">
          <p15:clr>
            <a:srgbClr val="A4A3A4"/>
          </p15:clr>
        </p15:guide>
        <p15:guide id="4" pos="319">
          <p15:clr>
            <a:srgbClr val="A4A3A4"/>
          </p15:clr>
        </p15:guide>
        <p15:guide id="5" pos="9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rysdale, Angela" initials="DA [2]" lastIdx="12" clrIdx="6">
    <p:extLst>
      <p:ext uri="{19B8F6BF-5375-455C-9EA6-DF929625EA0E}">
        <p15:presenceInfo xmlns:p15="http://schemas.microsoft.com/office/powerpoint/2012/main" userId="S-1-5-21-329068152-484061587-839522115-17192" providerId="AD"/>
      </p:ext>
    </p:extLst>
  </p:cmAuthor>
  <p:cmAuthor id="1" name="Schirmer, Jackie A" initials="SA" lastIdx="104" clrIdx="0">
    <p:extLst>
      <p:ext uri="{19B8F6BF-5375-455C-9EA6-DF929625EA0E}">
        <p15:presenceInfo xmlns:p15="http://schemas.microsoft.com/office/powerpoint/2012/main" userId="S::jackie.schirmer@abbott.com::7c987974-3be3-4811-a94b-12cb7dca381a" providerId="AD"/>
      </p:ext>
    </p:extLst>
  </p:cmAuthor>
  <p:cmAuthor id="8" name="Phelps, Julia Y" initials="PJY" lastIdx="13" clrIdx="7">
    <p:extLst>
      <p:ext uri="{19B8F6BF-5375-455C-9EA6-DF929625EA0E}">
        <p15:presenceInfo xmlns:p15="http://schemas.microsoft.com/office/powerpoint/2012/main" userId="Phelps, Julia Y" providerId="None"/>
      </p:ext>
    </p:extLst>
  </p:cmAuthor>
  <p:cmAuthor id="2" name="Vu, Sarah M" initials="VM" lastIdx="11" clrIdx="1">
    <p:extLst>
      <p:ext uri="{19B8F6BF-5375-455C-9EA6-DF929625EA0E}">
        <p15:presenceInfo xmlns:p15="http://schemas.microsoft.com/office/powerpoint/2012/main" userId="S::sarah.vu@abbott.com::0c7cee93-8580-4132-946e-ca75a2462070" providerId="AD"/>
      </p:ext>
    </p:extLst>
  </p:cmAuthor>
  <p:cmAuthor id="3" name="Drysdale, Angela" initials="DA" lastIdx="2" clrIdx="2">
    <p:extLst>
      <p:ext uri="{19B8F6BF-5375-455C-9EA6-DF929625EA0E}">
        <p15:presenceInfo xmlns:p15="http://schemas.microsoft.com/office/powerpoint/2012/main" userId="S::Angela.Drysdale@alere.com::996b3db4-1294-4395-9ae0-43bbeb694f5f" providerId="AD"/>
      </p:ext>
    </p:extLst>
  </p:cmAuthor>
  <p:cmAuthor id="4" name="Sarah Vu" initials="SV" lastIdx="21" clrIdx="3">
    <p:extLst>
      <p:ext uri="{19B8F6BF-5375-455C-9EA6-DF929625EA0E}">
        <p15:presenceInfo xmlns:p15="http://schemas.microsoft.com/office/powerpoint/2012/main" userId="Sarah Vu" providerId="None"/>
      </p:ext>
    </p:extLst>
  </p:cmAuthor>
  <p:cmAuthor id="5" name="Simmons, Vickey G" initials="SVG" lastIdx="2" clrIdx="4">
    <p:extLst>
      <p:ext uri="{19B8F6BF-5375-455C-9EA6-DF929625EA0E}">
        <p15:presenceInfo xmlns:p15="http://schemas.microsoft.com/office/powerpoint/2012/main" userId="Simmons, Vickey G" providerId="None"/>
      </p:ext>
    </p:extLst>
  </p:cmAuthor>
  <p:cmAuthor id="6" name="Jackie Schirmer" initials="JS" lastIdx="5" clrIdx="5">
    <p:extLst>
      <p:ext uri="{19B8F6BF-5375-455C-9EA6-DF929625EA0E}">
        <p15:presenceInfo xmlns:p15="http://schemas.microsoft.com/office/powerpoint/2012/main" userId="Jackie Schirm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9A1DBF-3E7A-439E-A256-758C6963CB0C}" v="68" dt="2022-06-27T17:43:11.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02" autoAdjust="0"/>
  </p:normalViewPr>
  <p:slideViewPr>
    <p:cSldViewPr snapToGrid="0">
      <p:cViewPr varScale="1">
        <p:scale>
          <a:sx n="102" d="100"/>
          <a:sy n="102" d="100"/>
        </p:scale>
        <p:origin x="1884" y="102"/>
      </p:cViewPr>
      <p:guideLst>
        <p:guide orient="horz" pos="2160"/>
        <p:guide orient="horz" pos="228"/>
        <p:guide pos="2880"/>
        <p:guide pos="319"/>
        <p:guide pos="9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B7AB40-F860-4E32-9C26-3A6684532969}" type="datetimeFigureOut">
              <a:rPr lang="en-US" smtClean="0"/>
              <a:t>6/5/2024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1EEE18-8F3D-4CB3-B090-6249C20A5AF8}" type="slidenum">
              <a:rPr lang="en-US" smtClean="0"/>
              <a:t>‹#›</a:t>
            </a:fld>
            <a:endParaRPr lang="en-US"/>
          </a:p>
        </p:txBody>
      </p:sp>
    </p:spTree>
    <p:extLst>
      <p:ext uri="{BB962C8B-B14F-4D97-AF65-F5344CB8AC3E}">
        <p14:creationId xmlns:p14="http://schemas.microsoft.com/office/powerpoint/2010/main" val="392791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1</a:t>
            </a:fld>
            <a:endParaRPr lang="en-US"/>
          </a:p>
        </p:txBody>
      </p:sp>
    </p:spTree>
    <p:extLst>
      <p:ext uri="{BB962C8B-B14F-4D97-AF65-F5344CB8AC3E}">
        <p14:creationId xmlns:p14="http://schemas.microsoft.com/office/powerpoint/2010/main" val="111624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19</a:t>
            </a:fld>
            <a:endParaRPr lang="en-US"/>
          </a:p>
        </p:txBody>
      </p:sp>
    </p:spTree>
    <p:extLst>
      <p:ext uri="{BB962C8B-B14F-4D97-AF65-F5344CB8AC3E}">
        <p14:creationId xmlns:p14="http://schemas.microsoft.com/office/powerpoint/2010/main" val="170364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20</a:t>
            </a:fld>
            <a:endParaRPr lang="en-US"/>
          </a:p>
        </p:txBody>
      </p:sp>
    </p:spTree>
    <p:extLst>
      <p:ext uri="{BB962C8B-B14F-4D97-AF65-F5344CB8AC3E}">
        <p14:creationId xmlns:p14="http://schemas.microsoft.com/office/powerpoint/2010/main" val="1703644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21</a:t>
            </a:fld>
            <a:endParaRPr lang="en-US"/>
          </a:p>
        </p:txBody>
      </p:sp>
    </p:spTree>
    <p:extLst>
      <p:ext uri="{BB962C8B-B14F-4D97-AF65-F5344CB8AC3E}">
        <p14:creationId xmlns:p14="http://schemas.microsoft.com/office/powerpoint/2010/main" val="3488049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22</a:t>
            </a:fld>
            <a:endParaRPr lang="en-US"/>
          </a:p>
        </p:txBody>
      </p:sp>
    </p:spTree>
    <p:extLst>
      <p:ext uri="{BB962C8B-B14F-4D97-AF65-F5344CB8AC3E}">
        <p14:creationId xmlns:p14="http://schemas.microsoft.com/office/powerpoint/2010/main" val="3674445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to note that we can send Tech Tips on collection electronically to send to clinical educators and staff. </a:t>
            </a:r>
          </a:p>
        </p:txBody>
      </p:sp>
      <p:sp>
        <p:nvSpPr>
          <p:cNvPr id="4" name="Slide Number Placeholder 3"/>
          <p:cNvSpPr>
            <a:spLocks noGrp="1"/>
          </p:cNvSpPr>
          <p:nvPr>
            <p:ph type="sldNum" sz="quarter" idx="5"/>
          </p:nvPr>
        </p:nvSpPr>
        <p:spPr/>
        <p:txBody>
          <a:bodyPr/>
          <a:lstStyle/>
          <a:p>
            <a:fld id="{DE1EEE18-8F3D-4CB3-B090-6249C20A5AF8}" type="slidenum">
              <a:rPr lang="en-US" smtClean="0"/>
              <a:t>23</a:t>
            </a:fld>
            <a:endParaRPr lang="en-US"/>
          </a:p>
        </p:txBody>
      </p:sp>
    </p:spTree>
    <p:extLst>
      <p:ext uri="{BB962C8B-B14F-4D97-AF65-F5344CB8AC3E}">
        <p14:creationId xmlns:p14="http://schemas.microsoft.com/office/powerpoint/2010/main" val="1773594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24</a:t>
            </a:fld>
            <a:endParaRPr lang="en-US"/>
          </a:p>
        </p:txBody>
      </p:sp>
    </p:spTree>
    <p:extLst>
      <p:ext uri="{BB962C8B-B14F-4D97-AF65-F5344CB8AC3E}">
        <p14:creationId xmlns:p14="http://schemas.microsoft.com/office/powerpoint/2010/main" val="3779981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25</a:t>
            </a:fld>
            <a:endParaRPr lang="en-US"/>
          </a:p>
        </p:txBody>
      </p:sp>
    </p:spTree>
    <p:extLst>
      <p:ext uri="{BB962C8B-B14F-4D97-AF65-F5344CB8AC3E}">
        <p14:creationId xmlns:p14="http://schemas.microsoft.com/office/powerpoint/2010/main" val="1141246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this by saying there are 6 steps, and the animation on the screen walks you through each step before presenting for live demo.</a:t>
            </a:r>
          </a:p>
        </p:txBody>
      </p:sp>
      <p:sp>
        <p:nvSpPr>
          <p:cNvPr id="4" name="Slide Number Placeholder 3"/>
          <p:cNvSpPr>
            <a:spLocks noGrp="1"/>
          </p:cNvSpPr>
          <p:nvPr>
            <p:ph type="sldNum" sz="quarter" idx="5"/>
          </p:nvPr>
        </p:nvSpPr>
        <p:spPr/>
        <p:txBody>
          <a:bodyPr/>
          <a:lstStyle/>
          <a:p>
            <a:fld id="{DE1EEE18-8F3D-4CB3-B090-6249C20A5AF8}" type="slidenum">
              <a:rPr lang="en-US" smtClean="0"/>
              <a:t>26</a:t>
            </a:fld>
            <a:endParaRPr lang="en-US"/>
          </a:p>
        </p:txBody>
      </p:sp>
    </p:spTree>
    <p:extLst>
      <p:ext uri="{BB962C8B-B14F-4D97-AF65-F5344CB8AC3E}">
        <p14:creationId xmlns:p14="http://schemas.microsoft.com/office/powerpoint/2010/main" val="2111029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*Reiterate to team if customer is using VTM or not and if they should present this slide.</a:t>
            </a:r>
          </a:p>
        </p:txBody>
      </p:sp>
      <p:sp>
        <p:nvSpPr>
          <p:cNvPr id="4" name="Slide Number Placeholder 3"/>
          <p:cNvSpPr>
            <a:spLocks noGrp="1"/>
          </p:cNvSpPr>
          <p:nvPr>
            <p:ph type="sldNum" sz="quarter" idx="5"/>
          </p:nvPr>
        </p:nvSpPr>
        <p:spPr/>
        <p:txBody>
          <a:bodyPr/>
          <a:lstStyle/>
          <a:p>
            <a:fld id="{DE1EEE18-8F3D-4CB3-B090-6249C20A5AF8}" type="slidenum">
              <a:rPr lang="en-US" smtClean="0"/>
              <a:t>27</a:t>
            </a:fld>
            <a:endParaRPr lang="en-US"/>
          </a:p>
        </p:txBody>
      </p:sp>
    </p:spTree>
    <p:extLst>
      <p:ext uri="{BB962C8B-B14F-4D97-AF65-F5344CB8AC3E}">
        <p14:creationId xmlns:p14="http://schemas.microsoft.com/office/powerpoint/2010/main" val="1513536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 left all the images here to see which one we might like best?</a:t>
            </a:r>
          </a:p>
        </p:txBody>
      </p:sp>
      <p:sp>
        <p:nvSpPr>
          <p:cNvPr id="4" name="Slide Number Placeholder 3"/>
          <p:cNvSpPr>
            <a:spLocks noGrp="1"/>
          </p:cNvSpPr>
          <p:nvPr>
            <p:ph type="sldNum" sz="quarter" idx="5"/>
          </p:nvPr>
        </p:nvSpPr>
        <p:spPr/>
        <p:txBody>
          <a:bodyPr/>
          <a:lstStyle/>
          <a:p>
            <a:fld id="{DE1EEE18-8F3D-4CB3-B090-6249C20A5AF8}" type="slidenum">
              <a:rPr lang="en-US" smtClean="0"/>
              <a:t>28</a:t>
            </a:fld>
            <a:endParaRPr lang="en-US"/>
          </a:p>
        </p:txBody>
      </p:sp>
    </p:spTree>
    <p:extLst>
      <p:ext uri="{BB962C8B-B14F-4D97-AF65-F5344CB8AC3E}">
        <p14:creationId xmlns:p14="http://schemas.microsoft.com/office/powerpoint/2010/main" val="284729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General Overview of ID NOW</a:t>
            </a:r>
          </a:p>
          <a:p>
            <a:pPr marL="171450" indent="-171450">
              <a:buFontTx/>
              <a:buChar char="-"/>
            </a:pPr>
            <a:r>
              <a:rPr lang="en-US" dirty="0"/>
              <a:t>Rapid molecular test, NEAR technology (depending on audience), CLIA Waived Test</a:t>
            </a:r>
          </a:p>
          <a:p>
            <a:pPr marL="171450" indent="-171450">
              <a:buFontTx/>
              <a:buChar char="-"/>
            </a:pPr>
            <a:r>
              <a:rPr lang="en-US" dirty="0"/>
              <a:t>Receiving ID NOW instrument and initial setup (setting admin password, date, and time)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Power cord and where it’s plugged in and USB ports.</a:t>
            </a:r>
          </a:p>
          <a:p>
            <a:pPr marL="171450" indent="-171450">
              <a:buFontTx/>
              <a:buChar char="-"/>
            </a:pPr>
            <a:r>
              <a:rPr lang="en-US" dirty="0"/>
              <a:t>Discuss power button location, how to turn on/off instrument, and blinking LED light</a:t>
            </a:r>
          </a:p>
          <a:p>
            <a:pPr marL="171450" indent="-171450">
              <a:buFontTx/>
              <a:buChar char="-"/>
            </a:pPr>
            <a:r>
              <a:rPr lang="en-US" dirty="0"/>
              <a:t>Optional Accessories (universal printer and barcode scanner)</a:t>
            </a:r>
          </a:p>
          <a:p>
            <a:pPr marL="171450" indent="-171450">
              <a:buFontTx/>
              <a:buChar char="-"/>
            </a:pPr>
            <a:endParaRPr lang="en-US" dirty="0"/>
          </a:p>
          <a:p>
            <a:r>
              <a:rPr lang="en-US" sz="1200" b="1" i="0" u="none" strike="noStrike" kern="1200" baseline="0" dirty="0">
                <a:solidFill>
                  <a:schemeClr val="tx1"/>
                </a:solidFill>
                <a:latin typeface="+mn-lt"/>
                <a:ea typeface="+mn-ea"/>
                <a:cs typeface="+mn-cs"/>
              </a:rPr>
              <a:t>1.2 Product Description</a:t>
            </a:r>
          </a:p>
          <a:p>
            <a:r>
              <a:rPr lang="en-US" sz="1200" b="0" i="0" u="none" strike="noStrike" kern="1200" baseline="0" dirty="0">
                <a:solidFill>
                  <a:schemeClr val="tx1"/>
                </a:solidFill>
                <a:latin typeface="+mn-lt"/>
                <a:ea typeface="+mn-ea"/>
                <a:cs typeface="+mn-cs"/>
              </a:rPr>
              <a:t>ID NOW utilizes isothermal nucleic acid amplification technology for the qualitative</a:t>
            </a:r>
          </a:p>
          <a:p>
            <a:r>
              <a:rPr lang="en-US" sz="1200" b="0" i="0" u="none" strike="noStrike" kern="1200" baseline="0" dirty="0">
                <a:solidFill>
                  <a:schemeClr val="tx1"/>
                </a:solidFill>
                <a:latin typeface="+mn-lt"/>
                <a:ea typeface="+mn-ea"/>
                <a:cs typeface="+mn-cs"/>
              </a:rPr>
              <a:t>detection of infectious diseases. Consumables such as Test Bases and Sample</a:t>
            </a:r>
          </a:p>
          <a:p>
            <a:r>
              <a:rPr lang="en-US" sz="1200" b="0" i="0" u="none" strike="noStrike" kern="1200" baseline="0" dirty="0">
                <a:solidFill>
                  <a:schemeClr val="tx1"/>
                </a:solidFill>
                <a:latin typeface="+mn-lt"/>
                <a:ea typeface="+mn-ea"/>
                <a:cs typeface="+mn-cs"/>
              </a:rPr>
              <a:t>Receivers are required to run each assay.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reaction tubes in the Test Base contain the reagents required for amplification of</a:t>
            </a:r>
          </a:p>
          <a:p>
            <a:r>
              <a:rPr lang="en-US" sz="1200" b="0" i="0" u="none" strike="noStrike" kern="1200" baseline="0" dirty="0">
                <a:solidFill>
                  <a:schemeClr val="tx1"/>
                </a:solidFill>
                <a:latin typeface="+mn-lt"/>
                <a:ea typeface="+mn-ea"/>
                <a:cs typeface="+mn-cs"/>
              </a:rPr>
              <a:t>the target nucleic acid and an internal control. ID NOW utilizes a pair of templates</a:t>
            </a:r>
          </a:p>
          <a:p>
            <a:r>
              <a:rPr lang="en-US" sz="1200" b="0" i="0" u="none" strike="noStrike" kern="1200" baseline="0" dirty="0">
                <a:solidFill>
                  <a:schemeClr val="tx1"/>
                </a:solidFill>
                <a:latin typeface="+mn-lt"/>
                <a:ea typeface="+mn-ea"/>
                <a:cs typeface="+mn-cs"/>
              </a:rPr>
              <a:t>(similar to primers) for the specific amplification of the target nucleic acid and</a:t>
            </a:r>
          </a:p>
          <a:p>
            <a:r>
              <a:rPr lang="en-US" sz="1200" b="0" i="0" u="none" strike="noStrike" kern="1200" baseline="0" dirty="0">
                <a:solidFill>
                  <a:schemeClr val="tx1"/>
                </a:solidFill>
                <a:latin typeface="+mn-lt"/>
                <a:ea typeface="+mn-ea"/>
                <a:cs typeface="+mn-cs"/>
              </a:rPr>
              <a:t>a fluorescently-labeled molecular beacon designed to specifically identify the</a:t>
            </a:r>
          </a:p>
          <a:p>
            <a:r>
              <a:rPr lang="en-US" sz="1200" b="0" i="0" u="none" strike="noStrike" kern="1200" baseline="0" dirty="0">
                <a:solidFill>
                  <a:schemeClr val="tx1"/>
                </a:solidFill>
                <a:latin typeface="+mn-lt"/>
                <a:ea typeface="+mn-ea"/>
                <a:cs typeface="+mn-cs"/>
              </a:rPr>
              <a:t>amplified targets.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perform the assay, the Sample Receiver and Test Base are inserted into the</a:t>
            </a:r>
          </a:p>
          <a:p>
            <a:r>
              <a:rPr lang="en-US" sz="1200" b="0" i="0" u="none" strike="noStrike" kern="1200" baseline="0" dirty="0">
                <a:solidFill>
                  <a:schemeClr val="tx1"/>
                </a:solidFill>
                <a:latin typeface="+mn-lt"/>
                <a:ea typeface="+mn-ea"/>
                <a:cs typeface="+mn-cs"/>
              </a:rPr>
              <a:t>ID NOW Instrument. The sample is added to the Sample Receiver and transferred</a:t>
            </a:r>
          </a:p>
          <a:p>
            <a:r>
              <a:rPr lang="en-US" sz="1200" b="0" i="0" u="none" strike="noStrike" kern="1200" baseline="0" dirty="0">
                <a:solidFill>
                  <a:schemeClr val="tx1"/>
                </a:solidFill>
                <a:latin typeface="+mn-lt"/>
                <a:ea typeface="+mn-ea"/>
                <a:cs typeface="+mn-cs"/>
              </a:rPr>
              <a:t>via the Transfer Cartridge to the Test Base, initiating target amplification. Heating,</a:t>
            </a:r>
          </a:p>
          <a:p>
            <a:r>
              <a:rPr lang="en-US" sz="1200" b="0" i="0" u="none" strike="noStrike" kern="1200" baseline="0" dirty="0">
                <a:solidFill>
                  <a:schemeClr val="tx1"/>
                </a:solidFill>
                <a:latin typeface="+mn-lt"/>
                <a:ea typeface="+mn-ea"/>
                <a:cs typeface="+mn-cs"/>
              </a:rPr>
              <a:t>rotation and detection is provided by the instrument, with results automatically</a:t>
            </a:r>
          </a:p>
          <a:p>
            <a:r>
              <a:rPr lang="en-US" sz="1200" b="0" i="0" u="none" strike="noStrike" kern="1200" baseline="0" dirty="0">
                <a:solidFill>
                  <a:schemeClr val="tx1"/>
                </a:solidFill>
                <a:latin typeface="+mn-lt"/>
                <a:ea typeface="+mn-ea"/>
                <a:cs typeface="+mn-cs"/>
              </a:rPr>
              <a:t>reported.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Additional assay specific information and work flows are detailed in the respective</a:t>
            </a:r>
          </a:p>
          <a:p>
            <a:r>
              <a:rPr lang="en-US" sz="1200" b="0" i="0" u="none" strike="noStrike" kern="1200" baseline="0" dirty="0">
                <a:solidFill>
                  <a:schemeClr val="tx1"/>
                </a:solidFill>
                <a:latin typeface="+mn-lt"/>
                <a:ea typeface="+mn-ea"/>
                <a:cs typeface="+mn-cs"/>
              </a:rPr>
              <a:t>product inserts.</a:t>
            </a:r>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7</a:t>
            </a:fld>
            <a:endParaRPr lang="en-US"/>
          </a:p>
        </p:txBody>
      </p:sp>
    </p:spTree>
    <p:extLst>
      <p:ext uri="{BB962C8B-B14F-4D97-AF65-F5344CB8AC3E}">
        <p14:creationId xmlns:p14="http://schemas.microsoft.com/office/powerpoint/2010/main" val="1336274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edit once w </a:t>
            </a:r>
            <a:r>
              <a:rPr lang="en-US" err="1"/>
              <a:t>eknow</a:t>
            </a:r>
            <a:r>
              <a:rPr lang="en-US"/>
              <a:t> </a:t>
            </a:r>
            <a:r>
              <a:rPr lang="en-US" err="1"/>
              <a:t>mo</a:t>
            </a:r>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33</a:t>
            </a:fld>
            <a:endParaRPr lang="en-US"/>
          </a:p>
        </p:txBody>
      </p:sp>
    </p:spTree>
    <p:extLst>
      <p:ext uri="{BB962C8B-B14F-4D97-AF65-F5344CB8AC3E}">
        <p14:creationId xmlns:p14="http://schemas.microsoft.com/office/powerpoint/2010/main" val="1538013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34</a:t>
            </a:fld>
            <a:endParaRPr lang="en-US"/>
          </a:p>
        </p:txBody>
      </p:sp>
    </p:spTree>
    <p:extLst>
      <p:ext uri="{BB962C8B-B14F-4D97-AF65-F5344CB8AC3E}">
        <p14:creationId xmlns:p14="http://schemas.microsoft.com/office/powerpoint/2010/main" val="3925978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t>
            </a:r>
          </a:p>
        </p:txBody>
      </p:sp>
      <p:sp>
        <p:nvSpPr>
          <p:cNvPr id="4" name="Slide Number Placeholder 3"/>
          <p:cNvSpPr>
            <a:spLocks noGrp="1"/>
          </p:cNvSpPr>
          <p:nvPr>
            <p:ph type="sldNum" sz="quarter" idx="5"/>
          </p:nvPr>
        </p:nvSpPr>
        <p:spPr/>
        <p:txBody>
          <a:bodyPr/>
          <a:lstStyle/>
          <a:p>
            <a:fld id="{DE1EEE18-8F3D-4CB3-B090-6249C20A5AF8}" type="slidenum">
              <a:rPr lang="en-US" smtClean="0"/>
              <a:t>35</a:t>
            </a:fld>
            <a:endParaRPr lang="en-US"/>
          </a:p>
        </p:txBody>
      </p:sp>
    </p:spTree>
    <p:extLst>
      <p:ext uri="{BB962C8B-B14F-4D97-AF65-F5344CB8AC3E}">
        <p14:creationId xmlns:p14="http://schemas.microsoft.com/office/powerpoint/2010/main" val="559931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37</a:t>
            </a:fld>
            <a:endParaRPr lang="en-US"/>
          </a:p>
        </p:txBody>
      </p:sp>
    </p:spTree>
    <p:extLst>
      <p:ext uri="{BB962C8B-B14F-4D97-AF65-F5344CB8AC3E}">
        <p14:creationId xmlns:p14="http://schemas.microsoft.com/office/powerpoint/2010/main" val="3355110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EEE18-8F3D-4CB3-B090-6249C20A5AF8}" type="slidenum">
              <a:rPr lang="en-US" smtClean="0"/>
              <a:t>39</a:t>
            </a:fld>
            <a:endParaRPr lang="en-US"/>
          </a:p>
        </p:txBody>
      </p:sp>
    </p:spTree>
    <p:extLst>
      <p:ext uri="{BB962C8B-B14F-4D97-AF65-F5344CB8AC3E}">
        <p14:creationId xmlns:p14="http://schemas.microsoft.com/office/powerpoint/2010/main" val="181650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Connect </a:t>
            </a:r>
            <a:r>
              <a:rPr lang="en-US" sz="1200" b="0" dirty="0">
                <a:solidFill>
                  <a:schemeClr val="tx1"/>
                </a:solidFill>
                <a:latin typeface="+mn-lt"/>
              </a:rPr>
              <a:t>the 12V power supply to the instrument. Plug the appropriate, country specific adapter into an appropriate electrical outlet.</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Power Up </a:t>
            </a:r>
            <a:r>
              <a:rPr lang="en-US" sz="1200" b="0" dirty="0">
                <a:solidFill>
                  <a:schemeClr val="tx1"/>
                </a:solidFill>
                <a:latin typeface="+mn-lt"/>
              </a:rPr>
              <a:t>once the power is connected, press and hold the Power Button on the right side of the instrument to power up and start the instrument.</a:t>
            </a:r>
            <a:endParaRPr lang="en-US" dirty="0"/>
          </a:p>
          <a:p>
            <a:pPr marL="228600" indent="-228600">
              <a:buAutoNum type="arabicPeriod"/>
            </a:pPr>
            <a:r>
              <a:rPr lang="en-US" dirty="0"/>
              <a:t>Instrument Status Light</a:t>
            </a:r>
          </a:p>
          <a:p>
            <a:pPr marL="685800" lvl="1" indent="-228600">
              <a:buAutoNum type="arabicPeriod"/>
            </a:pPr>
            <a:r>
              <a:rPr lang="en-US" sz="1200" b="0" kern="1200" dirty="0">
                <a:solidFill>
                  <a:schemeClr val="tx1"/>
                </a:solidFill>
                <a:latin typeface="+mn-lt"/>
                <a:ea typeface="+mn-ea"/>
                <a:cs typeface="+mn-cs"/>
              </a:rPr>
              <a:t>The light statuses are:</a:t>
            </a:r>
          </a:p>
          <a:p>
            <a:pPr marL="1143000" lvl="2" indent="-228600">
              <a:buAutoNum type="arabicPeriod"/>
            </a:pPr>
            <a:r>
              <a:rPr lang="en-US" sz="1200" kern="1200" dirty="0">
                <a:solidFill>
                  <a:schemeClr val="tx1"/>
                </a:solidFill>
                <a:latin typeface="+mn-lt"/>
                <a:ea typeface="+mn-ea"/>
                <a:cs typeface="+mn-cs"/>
              </a:rPr>
              <a:t>Slow flash: </a:t>
            </a:r>
            <a:r>
              <a:rPr lang="en-US" sz="1200" b="0" kern="1200" dirty="0">
                <a:solidFill>
                  <a:schemeClr val="tx1"/>
                </a:solidFill>
                <a:latin typeface="+mn-lt"/>
                <a:ea typeface="+mn-ea"/>
                <a:cs typeface="+mn-cs"/>
              </a:rPr>
              <a:t>Starting up/ heaters not at temperature</a:t>
            </a:r>
          </a:p>
          <a:p>
            <a:pPr marL="1143000" lvl="2" indent="-228600">
              <a:buAutoNum type="arabicPeriod"/>
            </a:pPr>
            <a:r>
              <a:rPr lang="en-US" sz="1200" kern="1200" dirty="0">
                <a:solidFill>
                  <a:schemeClr val="tx1"/>
                </a:solidFill>
                <a:latin typeface="+mn-lt"/>
                <a:ea typeface="+mn-ea"/>
                <a:cs typeface="+mn-cs"/>
              </a:rPr>
              <a:t>On solid: </a:t>
            </a:r>
            <a:r>
              <a:rPr lang="en-US" sz="1200" b="0" kern="1200" dirty="0">
                <a:solidFill>
                  <a:schemeClr val="tx1"/>
                </a:solidFill>
                <a:latin typeface="+mn-lt"/>
                <a:ea typeface="+mn-ea"/>
                <a:cs typeface="+mn-cs"/>
              </a:rPr>
              <a:t>Heaters at temperature</a:t>
            </a:r>
          </a:p>
          <a:p>
            <a:pPr marL="1143000" lvl="2" indent="-228600">
              <a:buAutoNum type="arabicPeriod"/>
            </a:pPr>
            <a:r>
              <a:rPr lang="en-US" sz="1200" kern="1200" dirty="0">
                <a:solidFill>
                  <a:schemeClr val="tx1"/>
                </a:solidFill>
                <a:latin typeface="+mn-lt"/>
                <a:ea typeface="+mn-ea"/>
                <a:cs typeface="+mn-cs"/>
              </a:rPr>
              <a:t>Fast flash: </a:t>
            </a:r>
            <a:r>
              <a:rPr lang="en-US" sz="1200" b="0" kern="1200" dirty="0">
                <a:solidFill>
                  <a:schemeClr val="tx1"/>
                </a:solidFill>
                <a:latin typeface="+mn-lt"/>
                <a:ea typeface="+mn-ea"/>
                <a:cs typeface="+mn-cs"/>
              </a:rPr>
              <a:t>Software updates, Hardware fault, or shutting down</a:t>
            </a:r>
            <a:endParaRPr lang="en-US" sz="1200" kern="1200" dirty="0">
              <a:solidFill>
                <a:schemeClr val="tx1"/>
              </a:solidFill>
              <a:latin typeface="+mn-lt"/>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8</a:t>
            </a:fld>
            <a:endParaRPr lang="en-US"/>
          </a:p>
        </p:txBody>
      </p:sp>
    </p:spTree>
    <p:extLst>
      <p:ext uri="{BB962C8B-B14F-4D97-AF65-F5344CB8AC3E}">
        <p14:creationId xmlns:p14="http://schemas.microsoft.com/office/powerpoint/2010/main" val="153794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menu options focusing on Run Test, QC, and Review Memory. Briefly discuss Preference and Setup unless it is a superuser training.</a:t>
            </a:r>
          </a:p>
          <a:p>
            <a:r>
              <a:rPr lang="en-US" dirty="0"/>
              <a:t>Reinforce that the end-user only needs to use: Run Test, Run QC Test, Review Memory and Log Out.</a:t>
            </a:r>
          </a:p>
        </p:txBody>
      </p:sp>
      <p:sp>
        <p:nvSpPr>
          <p:cNvPr id="4" name="Slide Number Placeholder 3"/>
          <p:cNvSpPr>
            <a:spLocks noGrp="1"/>
          </p:cNvSpPr>
          <p:nvPr>
            <p:ph type="sldNum" sz="quarter" idx="5"/>
          </p:nvPr>
        </p:nvSpPr>
        <p:spPr/>
        <p:txBody>
          <a:bodyPr/>
          <a:lstStyle/>
          <a:p>
            <a:fld id="{DE1EEE18-8F3D-4CB3-B090-6249C20A5AF8}" type="slidenum">
              <a:rPr lang="en-US" smtClean="0"/>
              <a:t>9</a:t>
            </a:fld>
            <a:endParaRPr lang="en-US"/>
          </a:p>
        </p:txBody>
      </p:sp>
    </p:spTree>
    <p:extLst>
      <p:ext uri="{BB962C8B-B14F-4D97-AF65-F5344CB8AC3E}">
        <p14:creationId xmlns:p14="http://schemas.microsoft.com/office/powerpoint/2010/main" val="162669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10</a:t>
            </a:fld>
            <a:endParaRPr lang="en-US"/>
          </a:p>
        </p:txBody>
      </p:sp>
    </p:spTree>
    <p:extLst>
      <p:ext uri="{BB962C8B-B14F-4D97-AF65-F5344CB8AC3E}">
        <p14:creationId xmlns:p14="http://schemas.microsoft.com/office/powerpoint/2010/main" val="88929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11</a:t>
            </a:fld>
            <a:endParaRPr lang="en-US"/>
          </a:p>
        </p:txBody>
      </p:sp>
    </p:spTree>
    <p:extLst>
      <p:ext uri="{BB962C8B-B14F-4D97-AF65-F5344CB8AC3E}">
        <p14:creationId xmlns:p14="http://schemas.microsoft.com/office/powerpoint/2010/main" val="172157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15</a:t>
            </a:fld>
            <a:endParaRPr lang="en-US"/>
          </a:p>
        </p:txBody>
      </p:sp>
    </p:spTree>
    <p:extLst>
      <p:ext uri="{BB962C8B-B14F-4D97-AF65-F5344CB8AC3E}">
        <p14:creationId xmlns:p14="http://schemas.microsoft.com/office/powerpoint/2010/main" val="161652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EEE18-8F3D-4CB3-B090-6249C20A5AF8}" type="slidenum">
              <a:rPr lang="en-US" smtClean="0"/>
              <a:t>17</a:t>
            </a:fld>
            <a:endParaRPr lang="en-US"/>
          </a:p>
        </p:txBody>
      </p:sp>
    </p:spTree>
    <p:extLst>
      <p:ext uri="{BB962C8B-B14F-4D97-AF65-F5344CB8AC3E}">
        <p14:creationId xmlns:p14="http://schemas.microsoft.com/office/powerpoint/2010/main" val="160168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a:p>
        </p:txBody>
      </p:sp>
      <p:sp>
        <p:nvSpPr>
          <p:cNvPr id="4" name="Slide Number Placeholder 3"/>
          <p:cNvSpPr>
            <a:spLocks noGrp="1"/>
          </p:cNvSpPr>
          <p:nvPr>
            <p:ph type="sldNum" sz="quarter" idx="5"/>
          </p:nvPr>
        </p:nvSpPr>
        <p:spPr/>
        <p:txBody>
          <a:bodyPr/>
          <a:lstStyle/>
          <a:p>
            <a:fld id="{DE1EEE18-8F3D-4CB3-B090-6249C20A5AF8}" type="slidenum">
              <a:rPr lang="en-US" smtClean="0"/>
              <a:t>18</a:t>
            </a:fld>
            <a:endParaRPr lang="en-US"/>
          </a:p>
        </p:txBody>
      </p:sp>
    </p:spTree>
    <p:extLst>
      <p:ext uri="{BB962C8B-B14F-4D97-AF65-F5344CB8AC3E}">
        <p14:creationId xmlns:p14="http://schemas.microsoft.com/office/powerpoint/2010/main" val="3976272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bwMode="gray">
      <p:bgPr>
        <a:solidFill>
          <a:schemeClr val="tx2"/>
        </a:solidFill>
        <a:effectLst/>
      </p:bgPr>
    </p:bg>
    <p:spTree>
      <p:nvGrpSpPr>
        <p:cNvPr id="1" name=""/>
        <p:cNvGrpSpPr/>
        <p:nvPr/>
      </p:nvGrpSpPr>
      <p:grpSpPr>
        <a:xfrm>
          <a:off x="0" y="0"/>
          <a:ext cx="0" cy="0"/>
          <a:chOff x="0" y="0"/>
          <a:chExt cx="0" cy="0"/>
        </a:xfrm>
      </p:grpSpPr>
      <p:sp>
        <p:nvSpPr>
          <p:cNvPr id="10"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prstClr val="white"/>
                </a:solidFill>
                <a:latin typeface="Calibri" panose="020F0502020204030204" pitchFamily="34" charset="0"/>
                <a:cs typeface="Calibri" panose="020F0502020204030204" pitchFamily="34" charset="0"/>
              </a:rPr>
              <a:t>Proprietary and confidential — do not distribute</a:t>
            </a:r>
          </a:p>
        </p:txBody>
      </p:sp>
      <p:sp>
        <p:nvSpPr>
          <p:cNvPr id="2" name="Title 1"/>
          <p:cNvSpPr>
            <a:spLocks noGrp="1"/>
          </p:cNvSpPr>
          <p:nvPr>
            <p:ph type="ctrTitle" hasCustomPrompt="1"/>
          </p:nvPr>
        </p:nvSpPr>
        <p:spPr bwMode="gray">
          <a:xfrm>
            <a:off x="502920" y="3106738"/>
            <a:ext cx="7315200" cy="1645920"/>
          </a:xfrm>
        </p:spPr>
        <p:txBody>
          <a:bodyPr/>
          <a:lstStyle>
            <a:lvl1pPr algn="l">
              <a:lnSpc>
                <a:spcPct val="90000"/>
              </a:lnSpc>
              <a:defRPr sz="44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2333308"/>
            <a:ext cx="7315200" cy="64008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4935538"/>
            <a:ext cx="4846320" cy="640080"/>
          </a:xfrm>
        </p:spPr>
        <p:txBody>
          <a:bodyPr/>
          <a:lstStyle>
            <a:lvl1pPr>
              <a:defRPr sz="1400" b="0" i="0">
                <a:solidFill>
                  <a:schemeClr val="bg1"/>
                </a:solidFill>
                <a:latin typeface="+mn-lt"/>
              </a:defRPr>
            </a:lvl1pPr>
          </a:lstStyle>
          <a:p>
            <a:pPr lvl="0"/>
            <a:r>
              <a:rPr lang="en-US"/>
              <a:t>Click to edit date</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869" y="152400"/>
            <a:ext cx="1371600" cy="1495699"/>
          </a:xfrm>
          <a:prstGeom prst="rect">
            <a:avLst/>
          </a:prstGeom>
        </p:spPr>
      </p:pic>
    </p:spTree>
    <p:extLst>
      <p:ext uri="{BB962C8B-B14F-4D97-AF65-F5344CB8AC3E}">
        <p14:creationId xmlns:p14="http://schemas.microsoft.com/office/powerpoint/2010/main" val="295051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6858000"/>
          </a:xfrm>
          <a:solidFill>
            <a:schemeClr val="tx2"/>
          </a:solidFill>
          <a:ln>
            <a:noFill/>
          </a:ln>
          <a:effectLst/>
        </p:spPr>
        <p:txBody>
          <a:bodyPr lIns="365760" rIns="365760" anchor="ctr" anchorCtr="1"/>
          <a:lstStyle>
            <a:lvl1pPr algn="ctr">
              <a:defRPr sz="2400" b="0" baseline="0">
                <a:solidFill>
                  <a:schemeClr val="bg1"/>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502920" y="365760"/>
            <a:ext cx="3974592" cy="914400"/>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502920" y="1463040"/>
            <a:ext cx="3977640" cy="4617720"/>
          </a:xfrm>
        </p:spPr>
        <p:txBody>
          <a:bodyPr rIns="182880"/>
          <a:lstStyle>
            <a:lvl1pPr>
              <a:spcBef>
                <a:spcPts val="3000"/>
              </a:spcBef>
              <a:defRPr sz="1800">
                <a:solidFill>
                  <a:schemeClr val="tx2"/>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lvl1pPr>
              <a:defRPr>
                <a:solidFill>
                  <a:schemeClr val="bg1"/>
                </a:solidFill>
              </a:defRPr>
            </a:lvl1pPr>
          </a:lstStyle>
          <a:p>
            <a:fld id="{0F878FC5-14A4-47B3-AE23-39423BED4D7F}" type="datetime4">
              <a:rPr lang="en-US" smtClean="0"/>
              <a:t>June 5, 2024</a:t>
            </a:fld>
            <a:endParaRPr lang="en-US"/>
          </a:p>
        </p:txBody>
      </p:sp>
      <p:sp>
        <p:nvSpPr>
          <p:cNvPr id="6" name="Footer Placeholder 5"/>
          <p:cNvSpPr>
            <a:spLocks noGrp="1"/>
          </p:cNvSpPr>
          <p:nvPr>
            <p:ph type="ftr" sz="quarter" idx="11"/>
          </p:nvPr>
        </p:nvSpPr>
        <p:spPr>
          <a:xfrm>
            <a:off x="3014471" y="6356350"/>
            <a:ext cx="4480560" cy="365125"/>
          </a:xfrm>
          <a:prstGeom prst="rect">
            <a:avLst/>
          </a:prstGeom>
        </p:spPr>
        <p:txBody>
          <a:bodyPr/>
          <a:lstStyle>
            <a:lvl1pPr>
              <a:defRPr>
                <a:solidFill>
                  <a:schemeClr val="bg1"/>
                </a:solidFill>
              </a:defRPr>
            </a:lvl1pPr>
          </a:lstStyle>
          <a:p>
            <a:r>
              <a:rPr lang="en-US"/>
              <a:t>ARDx Standard Template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pPr/>
              <a:t>‹#›</a:t>
            </a:fld>
            <a:endParaRPr lang="en-US"/>
          </a:p>
        </p:txBody>
      </p:sp>
      <p:sp>
        <p:nvSpPr>
          <p:cNvPr id="12"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Tree>
    <p:extLst>
      <p:ext uri="{BB962C8B-B14F-4D97-AF65-F5344CB8AC3E}">
        <p14:creationId xmlns:p14="http://schemas.microsoft.com/office/powerpoint/2010/main" val="264214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6858000"/>
          </a:xfrm>
          <a:solidFill>
            <a:schemeClr val="accent2"/>
          </a:solidFill>
          <a:ln>
            <a:noFill/>
          </a:ln>
          <a:effectLst/>
        </p:spPr>
        <p:txBody>
          <a:bodyPr lIns="365760" rIns="365760" anchor="ctr" anchorCtr="1"/>
          <a:lstStyle>
            <a:lvl1pPr algn="ctr">
              <a:defRPr sz="2400" b="0" baseline="0">
                <a:solidFill>
                  <a:schemeClr val="bg1"/>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502920" y="365760"/>
            <a:ext cx="3974592" cy="914400"/>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502920" y="1463040"/>
            <a:ext cx="3977640" cy="4617720"/>
          </a:xfrm>
        </p:spPr>
        <p:txBody>
          <a:bodyPr rIns="182880"/>
          <a:lstStyle>
            <a:lvl1pPr>
              <a:spcBef>
                <a:spcPts val="3000"/>
              </a:spcBef>
              <a:defRPr sz="1800">
                <a:solidFill>
                  <a:schemeClr val="tx2"/>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fld id="{4D4B90CE-1ACC-46EF-88DC-A30F33DCB993}" type="datetime4">
              <a:rPr lang="en-US" smtClean="0">
                <a:solidFill>
                  <a:srgbClr val="000000"/>
                </a:solidFill>
              </a:rPr>
              <a:t>June 5, 2024</a:t>
            </a:fld>
            <a:endParaRPr lang="en-US">
              <a:solidFill>
                <a:srgbClr val="000000"/>
              </a:solidFill>
            </a:endParaRPr>
          </a:p>
        </p:txBody>
      </p:sp>
      <p:sp>
        <p:nvSpPr>
          <p:cNvPr id="6" name="Footer Placeholder 5"/>
          <p:cNvSpPr>
            <a:spLocks noGrp="1"/>
          </p:cNvSpPr>
          <p:nvPr>
            <p:ph type="ftr" sz="quarter" idx="11"/>
          </p:nvPr>
        </p:nvSpPr>
        <p:spPr>
          <a:xfrm>
            <a:off x="3014471" y="6356350"/>
            <a:ext cx="4480560" cy="365125"/>
          </a:xfrm>
          <a:prstGeom prst="rect">
            <a:avLst/>
          </a:prstGeom>
        </p:spPr>
        <p:txBody>
          <a:bodyPr/>
          <a:lstStyle/>
          <a:p>
            <a:r>
              <a:rPr lang="en-US">
                <a:solidFill>
                  <a:srgbClr val="000000"/>
                </a:solidFill>
              </a:rPr>
              <a:t>ARDx Standard Template</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2"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Tree>
    <p:extLst>
      <p:ext uri="{BB962C8B-B14F-4D97-AF65-F5344CB8AC3E}">
        <p14:creationId xmlns:p14="http://schemas.microsoft.com/office/powerpoint/2010/main" val="1355386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6858000"/>
          </a:xfrm>
          <a:solidFill>
            <a:schemeClr val="accent4"/>
          </a:solidFill>
          <a:ln>
            <a:noFill/>
          </a:ln>
          <a:effectLst/>
        </p:spPr>
        <p:txBody>
          <a:bodyPr lIns="365760" rIns="365760" anchor="ctr" anchorCtr="1"/>
          <a:lstStyle>
            <a:lvl1pPr algn="ctr">
              <a:defRPr sz="2400" b="0" baseline="0">
                <a:solidFill>
                  <a:srgbClr val="7030A0"/>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502920" y="365760"/>
            <a:ext cx="3974592" cy="914400"/>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502920" y="1463040"/>
            <a:ext cx="3977640" cy="4617720"/>
          </a:xfrm>
        </p:spPr>
        <p:txBody>
          <a:bodyPr rIns="182880"/>
          <a:lstStyle>
            <a:lvl1pPr>
              <a:spcBef>
                <a:spcPts val="3000"/>
              </a:spcBef>
              <a:defRPr sz="1800">
                <a:solidFill>
                  <a:schemeClr val="tx2"/>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fld id="{89A89EBE-610A-4FB5-93A7-A98072DC29B3}" type="datetime4">
              <a:rPr lang="en-US" smtClean="0">
                <a:solidFill>
                  <a:srgbClr val="000000"/>
                </a:solidFill>
              </a:rPr>
              <a:t>June 5, 2024</a:t>
            </a:fld>
            <a:endParaRPr lang="en-US">
              <a:solidFill>
                <a:srgbClr val="000000"/>
              </a:solidFill>
            </a:endParaRPr>
          </a:p>
        </p:txBody>
      </p:sp>
      <p:sp>
        <p:nvSpPr>
          <p:cNvPr id="6" name="Footer Placeholder 5"/>
          <p:cNvSpPr>
            <a:spLocks noGrp="1"/>
          </p:cNvSpPr>
          <p:nvPr>
            <p:ph type="ftr" sz="quarter" idx="11"/>
          </p:nvPr>
        </p:nvSpPr>
        <p:spPr>
          <a:xfrm>
            <a:off x="3014471" y="6356350"/>
            <a:ext cx="4480560" cy="365125"/>
          </a:xfrm>
          <a:prstGeom prst="rect">
            <a:avLst/>
          </a:prstGeom>
        </p:spPr>
        <p:txBody>
          <a:bodyPr/>
          <a:lstStyle/>
          <a:p>
            <a:r>
              <a:rPr lang="en-US">
                <a:solidFill>
                  <a:srgbClr val="000000"/>
                </a:solidFill>
              </a:rPr>
              <a:t>ARDx Standard Template</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2"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Tree>
    <p:extLst>
      <p:ext uri="{BB962C8B-B14F-4D97-AF65-F5344CB8AC3E}">
        <p14:creationId xmlns:p14="http://schemas.microsoft.com/office/powerpoint/2010/main" val="1851450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5760"/>
            <a:ext cx="8229600" cy="914400"/>
          </a:xfrm>
        </p:spPr>
        <p:txBody>
          <a:bodyPr/>
          <a:lstStyle>
            <a:lvl1pPr>
              <a:defRPr cap="none"/>
            </a:lvl1pPr>
          </a:lstStyle>
          <a:p>
            <a:r>
              <a:rPr lang="en-US"/>
              <a:t>Click to edit master title style</a:t>
            </a:r>
          </a:p>
        </p:txBody>
      </p:sp>
      <p:sp>
        <p:nvSpPr>
          <p:cNvPr id="3" name="Date Placeholder 2"/>
          <p:cNvSpPr>
            <a:spLocks noGrp="1"/>
          </p:cNvSpPr>
          <p:nvPr>
            <p:ph type="dt" sz="half" idx="10"/>
          </p:nvPr>
        </p:nvSpPr>
        <p:spPr/>
        <p:txBody>
          <a:bodyPr/>
          <a:lstStyle/>
          <a:p>
            <a:fld id="{D443C8DF-030E-469D-9A89-627319BF92BA}" type="datetime4">
              <a:rPr lang="en-US" smtClean="0">
                <a:solidFill>
                  <a:srgbClr val="000000"/>
                </a:solidFill>
              </a:rPr>
              <a:t>June 5, 2024</a:t>
            </a:fld>
            <a:endParaRPr lang="en-US">
              <a:solidFill>
                <a:srgbClr val="000000"/>
              </a:solidFill>
            </a:endParaRPr>
          </a:p>
        </p:txBody>
      </p:sp>
      <p:sp>
        <p:nvSpPr>
          <p:cNvPr id="4" name="Footer Placeholder 3"/>
          <p:cNvSpPr>
            <a:spLocks noGrp="1"/>
          </p:cNvSpPr>
          <p:nvPr>
            <p:ph type="ftr" sz="quarter" idx="11"/>
          </p:nvPr>
        </p:nvSpPr>
        <p:spPr>
          <a:xfrm>
            <a:off x="3014471" y="6356350"/>
            <a:ext cx="4480560" cy="365125"/>
          </a:xfrm>
          <a:prstGeom prst="rect">
            <a:avLst/>
          </a:prstGeom>
        </p:spPr>
        <p:txBody>
          <a:bodyPr/>
          <a:lstStyle/>
          <a:p>
            <a:r>
              <a:rPr lang="en-US">
                <a:solidFill>
                  <a:srgbClr val="000000"/>
                </a:solidFill>
              </a:rPr>
              <a:t>ARDx Standard Template</a:t>
            </a: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9"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Tree>
    <p:extLst>
      <p:ext uri="{BB962C8B-B14F-4D97-AF65-F5344CB8AC3E}">
        <p14:creationId xmlns:p14="http://schemas.microsoft.com/office/powerpoint/2010/main" val="2002670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40F6D-F2BA-4EF5-AE33-3291C5F826FE}" type="datetime4">
              <a:rPr lang="en-US" smtClean="0">
                <a:solidFill>
                  <a:srgbClr val="000000"/>
                </a:solidFill>
              </a:rPr>
              <a:t>June 5, 2024</a:t>
            </a:fld>
            <a:endParaRPr lang="en-US">
              <a:solidFill>
                <a:srgbClr val="000000"/>
              </a:solidFill>
            </a:endParaRPr>
          </a:p>
        </p:txBody>
      </p:sp>
      <p:sp>
        <p:nvSpPr>
          <p:cNvPr id="3" name="Footer Placeholder 2"/>
          <p:cNvSpPr>
            <a:spLocks noGrp="1"/>
          </p:cNvSpPr>
          <p:nvPr>
            <p:ph type="ftr" sz="quarter" idx="11"/>
          </p:nvPr>
        </p:nvSpPr>
        <p:spPr>
          <a:xfrm>
            <a:off x="3014471" y="6356350"/>
            <a:ext cx="4480560" cy="365125"/>
          </a:xfrm>
          <a:prstGeom prst="rect">
            <a:avLst/>
          </a:prstGeom>
        </p:spPr>
        <p:txBody>
          <a:bodyPr/>
          <a:lstStyle/>
          <a:p>
            <a:r>
              <a:rPr lang="en-US">
                <a:solidFill>
                  <a:srgbClr val="000000"/>
                </a:solidFill>
              </a:rPr>
              <a:t>ARDx Standard Template</a:t>
            </a:r>
          </a:p>
        </p:txBody>
      </p:sp>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6"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Tree>
    <p:extLst>
      <p:ext uri="{BB962C8B-B14F-4D97-AF65-F5344CB8AC3E}">
        <p14:creationId xmlns:p14="http://schemas.microsoft.com/office/powerpoint/2010/main" val="836242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5760"/>
            <a:ext cx="8229600" cy="914400"/>
          </a:xfrm>
        </p:spPr>
        <p:txBody>
          <a:bodyPr/>
          <a:lstStyle>
            <a:lvl1pPr>
              <a:defRPr cap="none" baseline="0"/>
            </a:lvl1pPr>
          </a:lstStyle>
          <a:p>
            <a:r>
              <a:rPr lang="en-US"/>
              <a:t>Click to edit master title style</a:t>
            </a:r>
          </a:p>
        </p:txBody>
      </p:sp>
      <p:sp>
        <p:nvSpPr>
          <p:cNvPr id="3" name="Date Placeholder 2"/>
          <p:cNvSpPr>
            <a:spLocks noGrp="1"/>
          </p:cNvSpPr>
          <p:nvPr>
            <p:ph type="dt" sz="half" idx="10"/>
          </p:nvPr>
        </p:nvSpPr>
        <p:spPr/>
        <p:txBody>
          <a:bodyPr/>
          <a:lstStyle/>
          <a:p>
            <a:fld id="{D30E992E-66E1-4326-9E00-F27915F91A4C}" type="datetime4">
              <a:rPr lang="en-US" smtClean="0">
                <a:solidFill>
                  <a:srgbClr val="000000"/>
                </a:solidFill>
              </a:rPr>
              <a:t>June 5, 2024</a:t>
            </a:fld>
            <a:endParaRPr lang="en-US">
              <a:solidFill>
                <a:srgbClr val="000000"/>
              </a:solidFill>
            </a:endParaRPr>
          </a:p>
        </p:txBody>
      </p:sp>
      <p:sp>
        <p:nvSpPr>
          <p:cNvPr id="4" name="Footer Placeholder 3"/>
          <p:cNvSpPr>
            <a:spLocks noGrp="1"/>
          </p:cNvSpPr>
          <p:nvPr>
            <p:ph type="ftr" sz="quarter" idx="11"/>
          </p:nvPr>
        </p:nvSpPr>
        <p:spPr>
          <a:xfrm>
            <a:off x="3014471" y="6356350"/>
            <a:ext cx="4480560" cy="365125"/>
          </a:xfrm>
          <a:prstGeom prst="rect">
            <a:avLst/>
          </a:prstGeom>
        </p:spPr>
        <p:txBody>
          <a:bodyPr/>
          <a:lstStyle/>
          <a:p>
            <a:r>
              <a:rPr lang="en-US">
                <a:solidFill>
                  <a:srgbClr val="000000"/>
                </a:solidFill>
              </a:rPr>
              <a:t>ARDx Standard Template</a:t>
            </a: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a:xfrm>
            <a:off x="502920" y="1463040"/>
            <a:ext cx="8229600" cy="731520"/>
          </a:xfrm>
        </p:spPr>
        <p:txBody>
          <a:bodyPr/>
          <a:lstStyle>
            <a:lvl1pPr>
              <a:lnSpc>
                <a:spcPct val="100000"/>
              </a:lnSpc>
              <a:spcBef>
                <a:spcPts val="0"/>
              </a:spcBef>
              <a:defRPr sz="1800"/>
            </a:lvl1pPr>
            <a:lvl2pPr marL="0" indent="0">
              <a:lnSpc>
                <a:spcPct val="100000"/>
              </a:lnSpc>
              <a:spcBef>
                <a:spcPts val="0"/>
              </a:spcBef>
              <a:buNone/>
              <a:defRPr sz="1400">
                <a:latin typeface="+mj-lt"/>
              </a:defRPr>
            </a:lvl2pPr>
          </a:lstStyle>
          <a:p>
            <a:pPr lvl="0"/>
            <a:r>
              <a:rPr lang="en-US"/>
              <a:t>CLICK TO EDIT CHART TITLE</a:t>
            </a:r>
          </a:p>
          <a:p>
            <a:pPr lvl="1"/>
            <a:r>
              <a:rPr lang="en-US"/>
              <a:t>Second level for chart subtitle</a:t>
            </a:r>
          </a:p>
        </p:txBody>
      </p:sp>
      <p:sp>
        <p:nvSpPr>
          <p:cNvPr id="9" name="Chart Placeholder 8"/>
          <p:cNvSpPr>
            <a:spLocks noGrp="1"/>
          </p:cNvSpPr>
          <p:nvPr>
            <p:ph type="chart" sz="quarter" idx="14"/>
          </p:nvPr>
        </p:nvSpPr>
        <p:spPr>
          <a:xfrm>
            <a:off x="502920" y="2286000"/>
            <a:ext cx="8229600" cy="3657600"/>
          </a:xfrm>
        </p:spPr>
        <p:txBody>
          <a:bodyPr rIns="0" anchor="ctr" anchorCtr="1"/>
          <a:lstStyle/>
          <a:p>
            <a:r>
              <a:rPr lang="en-US"/>
              <a:t>Click icon to add chart</a:t>
            </a:r>
          </a:p>
        </p:txBody>
      </p:sp>
      <p:sp>
        <p:nvSpPr>
          <p:cNvPr id="8" name="Text Placeholder 7"/>
          <p:cNvSpPr>
            <a:spLocks noGrp="1"/>
          </p:cNvSpPr>
          <p:nvPr>
            <p:ph type="body" sz="quarter" idx="16"/>
          </p:nvPr>
        </p:nvSpPr>
        <p:spPr>
          <a:xfrm>
            <a:off x="502920" y="6035040"/>
            <a:ext cx="8229600" cy="365760"/>
          </a:xfrm>
        </p:spPr>
        <p:txBody>
          <a:bodyPr>
            <a:spAutoFit/>
          </a:bodyPr>
          <a:lstStyle>
            <a:lvl1pPr>
              <a:lnSpc>
                <a:spcPct val="90000"/>
              </a:lnSpc>
              <a:spcBef>
                <a:spcPts val="200"/>
              </a:spcBef>
              <a:defRPr sz="900">
                <a:solidFill>
                  <a:schemeClr val="tx1">
                    <a:lumMod val="65000"/>
                    <a:lumOff val="35000"/>
                  </a:schemeClr>
                </a:solidFill>
                <a:latin typeface="+mj-lt"/>
              </a:defRPr>
            </a:lvl1pPr>
          </a:lstStyle>
          <a:p>
            <a:pPr lvl="0"/>
            <a:r>
              <a:rPr lang="en-US"/>
              <a:t>Click to edit Master text styles</a:t>
            </a:r>
          </a:p>
        </p:txBody>
      </p:sp>
      <p:sp>
        <p:nvSpPr>
          <p:cNvPr id="12"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Tree>
    <p:extLst>
      <p:ext uri="{BB962C8B-B14F-4D97-AF65-F5344CB8AC3E}">
        <p14:creationId xmlns:p14="http://schemas.microsoft.com/office/powerpoint/2010/main" val="882718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solidFill>
          <a:srgbClr val="002A3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3108959"/>
            <a:ext cx="8229600" cy="1645920"/>
          </a:xfrm>
        </p:spPr>
        <p:txBody>
          <a:bodyPr wrap="square" rIns="0" bIns="0" anchor="t">
            <a:noAutofit/>
          </a:bodyPr>
          <a:lstStyle>
            <a:lvl1pPr algn="l">
              <a:lnSpc>
                <a:spcPct val="80000"/>
              </a:lnSpc>
              <a:defRPr sz="4400" b="0" cap="none" spc="0" baseline="0">
                <a:solidFill>
                  <a:schemeClr val="bg1"/>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02920" y="2331720"/>
            <a:ext cx="7772400" cy="64008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2EFEB22C-B643-4A41-BD10-AEC2CEFA5E4A}" type="datetime4">
              <a:rPr lang="en-US" smtClean="0">
                <a:solidFill>
                  <a:prstClr val="white"/>
                </a:solidFill>
              </a:rPr>
              <a:t>June 5, 2024</a:t>
            </a:fld>
            <a:endParaRPr lang="en-US">
              <a:solidFill>
                <a:prstClr val="white"/>
              </a:solidFill>
            </a:endParaRPr>
          </a:p>
        </p:txBody>
      </p:sp>
      <p:sp>
        <p:nvSpPr>
          <p:cNvPr id="5" name="Footer Placeholder 4"/>
          <p:cNvSpPr>
            <a:spLocks noGrp="1"/>
          </p:cNvSpPr>
          <p:nvPr>
            <p:ph type="ftr" sz="quarter" idx="11"/>
          </p:nvPr>
        </p:nvSpPr>
        <p:spPr bwMode="gray">
          <a:xfrm>
            <a:off x="3014471" y="6356350"/>
            <a:ext cx="4480560" cy="365125"/>
          </a:xfrm>
          <a:prstGeom prst="rect">
            <a:avLst/>
          </a:prstGeom>
        </p:spPr>
        <p:txBody>
          <a:bodyPr/>
          <a:lstStyle>
            <a:lvl1pPr>
              <a:defRPr>
                <a:solidFill>
                  <a:schemeClr val="bg1"/>
                </a:solidFill>
              </a:defRPr>
            </a:lvl1pPr>
          </a:lstStyle>
          <a:p>
            <a:r>
              <a:rPr lang="en-US">
                <a:solidFill>
                  <a:prstClr val="white"/>
                </a:solidFill>
              </a:rPr>
              <a:t>ARDx Standard Template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solidFill>
                  <a:schemeClr val="bg1"/>
                </a:solidFill>
              </a:rPr>
              <a:t>Proprietary and confidential — do not distribute</a:t>
            </a:r>
          </a:p>
        </p:txBody>
      </p:sp>
    </p:spTree>
    <p:extLst>
      <p:ext uri="{BB962C8B-B14F-4D97-AF65-F5344CB8AC3E}">
        <p14:creationId xmlns:p14="http://schemas.microsoft.com/office/powerpoint/2010/main" val="3202371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bwMode="auto">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3108959"/>
            <a:ext cx="8229600" cy="1645920"/>
          </a:xfrm>
        </p:spPr>
        <p:txBody>
          <a:bodyPr rIns="0" bIns="0" anchor="t">
            <a:noAutofit/>
          </a:bodyPr>
          <a:lstStyle>
            <a:lvl1pPr algn="l">
              <a:lnSpc>
                <a:spcPct val="80000"/>
              </a:lnSpc>
              <a:defRPr sz="4400" b="0" cap="none" spc="0" baseline="0">
                <a:solidFill>
                  <a:schemeClr val="bg1"/>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02920" y="2331720"/>
            <a:ext cx="7772400" cy="64008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90554803-EDD1-4815-B832-4C6AF3F6B4D7}" type="datetime4">
              <a:rPr lang="en-US" smtClean="0">
                <a:solidFill>
                  <a:prstClr val="white"/>
                </a:solidFill>
              </a:rPr>
              <a:t>June 5, 2024</a:t>
            </a:fld>
            <a:endParaRPr lang="en-US">
              <a:solidFill>
                <a:prstClr val="white"/>
              </a:solidFill>
            </a:endParaRPr>
          </a:p>
        </p:txBody>
      </p:sp>
      <p:sp>
        <p:nvSpPr>
          <p:cNvPr id="5" name="Footer Placeholder 4"/>
          <p:cNvSpPr>
            <a:spLocks noGrp="1"/>
          </p:cNvSpPr>
          <p:nvPr>
            <p:ph type="ftr" sz="quarter" idx="11"/>
          </p:nvPr>
        </p:nvSpPr>
        <p:spPr bwMode="gray">
          <a:xfrm>
            <a:off x="3014471" y="6356350"/>
            <a:ext cx="4480560" cy="365125"/>
          </a:xfrm>
          <a:prstGeom prst="rect">
            <a:avLst/>
          </a:prstGeom>
        </p:spPr>
        <p:txBody>
          <a:bodyPr/>
          <a:lstStyle>
            <a:lvl1pPr>
              <a:defRPr>
                <a:solidFill>
                  <a:schemeClr val="bg1"/>
                </a:solidFill>
              </a:defRPr>
            </a:lvl1pPr>
          </a:lstStyle>
          <a:p>
            <a:r>
              <a:rPr lang="en-US">
                <a:solidFill>
                  <a:prstClr val="white"/>
                </a:solidFill>
              </a:rPr>
              <a:t>ARDx Standard Template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7" name="Content Placeholder 2"/>
          <p:cNvSpPr txBox="1">
            <a:spLocks/>
          </p:cNvSpPr>
          <p:nvPr userDrawn="1"/>
        </p:nvSpPr>
        <p:spPr bwMode="gray">
          <a:xfrm>
            <a:off x="457200" y="640080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solidFill>
                  <a:schemeClr val="bg1"/>
                </a:solidFill>
              </a:rPr>
              <a:t>Proprietary and confidential — do not distribute</a:t>
            </a:r>
          </a:p>
        </p:txBody>
      </p:sp>
    </p:spTree>
    <p:extLst>
      <p:ext uri="{BB962C8B-B14F-4D97-AF65-F5344CB8AC3E}">
        <p14:creationId xmlns:p14="http://schemas.microsoft.com/office/powerpoint/2010/main" val="1802726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4">
    <p:bg bwMode="auto">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3108959"/>
            <a:ext cx="8229600" cy="1645920"/>
          </a:xfrm>
        </p:spPr>
        <p:txBody>
          <a:bodyPr rIns="0" bIns="0" anchor="t">
            <a:noAutofit/>
          </a:bodyPr>
          <a:lstStyle>
            <a:lvl1pPr algn="l">
              <a:lnSpc>
                <a:spcPct val="80000"/>
              </a:lnSpc>
              <a:defRPr sz="4400" b="0" cap="none" spc="0" baseline="0">
                <a:solidFill>
                  <a:schemeClr val="bg1"/>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02920" y="2331720"/>
            <a:ext cx="7772400" cy="64008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D46A0FA5-B8AE-47DA-A195-0D83584DF75E}" type="datetime4">
              <a:rPr lang="en-US" smtClean="0"/>
              <a:t>June 5, 2024</a:t>
            </a:fld>
            <a:endParaRPr lang="en-US"/>
          </a:p>
        </p:txBody>
      </p:sp>
      <p:sp>
        <p:nvSpPr>
          <p:cNvPr id="5" name="Footer Placeholder 4"/>
          <p:cNvSpPr>
            <a:spLocks noGrp="1"/>
          </p:cNvSpPr>
          <p:nvPr>
            <p:ph type="ftr" sz="quarter" idx="11"/>
          </p:nvPr>
        </p:nvSpPr>
        <p:spPr bwMode="gray">
          <a:xfrm>
            <a:off x="3014471" y="6356350"/>
            <a:ext cx="4480560" cy="365125"/>
          </a:xfrm>
          <a:prstGeom prst="rect">
            <a:avLst/>
          </a:prstGeom>
        </p:spPr>
        <p:txBody>
          <a:bodyPr/>
          <a:lstStyle>
            <a:lvl1pPr>
              <a:defRPr>
                <a:solidFill>
                  <a:schemeClr val="bg1"/>
                </a:solidFill>
              </a:defRPr>
            </a:lvl1pPr>
          </a:lstStyle>
          <a:p>
            <a:r>
              <a:rPr lang="en-US"/>
              <a:t>ARDx Standard Template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pPr/>
              <a:t>‹#›</a:t>
            </a:fld>
            <a:endParaRPr lang="en-US"/>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solidFill>
                  <a:schemeClr val="bg1"/>
                </a:solidFill>
              </a:rPr>
              <a:t>Proprietary and confidential — do not distribute</a:t>
            </a:r>
          </a:p>
        </p:txBody>
      </p:sp>
    </p:spTree>
    <p:extLst>
      <p:ext uri="{BB962C8B-B14F-4D97-AF65-F5344CB8AC3E}">
        <p14:creationId xmlns:p14="http://schemas.microsoft.com/office/powerpoint/2010/main" val="1365746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solidFill>
          <a:schemeClr val="tx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33A271C3-29FC-44F8-A3ED-25576AB3B067}" type="datetime4">
              <a:rPr lang="en-US" smtClean="0">
                <a:solidFill>
                  <a:prstClr val="white"/>
                </a:solidFill>
              </a:rPr>
              <a:t>June 5, 2024</a:t>
            </a:fld>
            <a:endParaRPr lang="en-US">
              <a:solidFill>
                <a:prstClr val="white"/>
              </a:solidFill>
            </a:endParaRPr>
          </a:p>
        </p:txBody>
      </p:sp>
      <p:sp>
        <p:nvSpPr>
          <p:cNvPr id="4" name="Footer Placeholder 3"/>
          <p:cNvSpPr>
            <a:spLocks noGrp="1"/>
          </p:cNvSpPr>
          <p:nvPr>
            <p:ph type="ftr" sz="quarter" idx="11"/>
          </p:nvPr>
        </p:nvSpPr>
        <p:spPr bwMode="gray">
          <a:xfrm>
            <a:off x="3014471" y="6356350"/>
            <a:ext cx="4480560" cy="365125"/>
          </a:xfrm>
          <a:prstGeom prst="rect">
            <a:avLst/>
          </a:prstGeom>
        </p:spPr>
        <p:txBody>
          <a:bodyPr/>
          <a:lstStyle>
            <a:lvl1pPr>
              <a:defRPr>
                <a:solidFill>
                  <a:schemeClr val="bg1"/>
                </a:solidFill>
              </a:defRPr>
            </a:lvl1pPr>
          </a:lstStyle>
          <a:p>
            <a:r>
              <a:rPr lang="en-US">
                <a:solidFill>
                  <a:prstClr val="white"/>
                </a:solidFill>
              </a:rPr>
              <a:t>ARDx Standard Template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7" name="Text Placeholder 6"/>
          <p:cNvSpPr>
            <a:spLocks noGrp="1"/>
          </p:cNvSpPr>
          <p:nvPr>
            <p:ph type="body" sz="quarter" idx="13" hasCustomPrompt="1"/>
          </p:nvPr>
        </p:nvSpPr>
        <p:spPr bwMode="gray">
          <a:xfrm>
            <a:off x="1371600" y="2011680"/>
            <a:ext cx="6858000" cy="3566160"/>
          </a:xfrm>
        </p:spPr>
        <p:txBody>
          <a:bodyPr/>
          <a:lstStyle>
            <a:lvl1pPr algn="l">
              <a:lnSpc>
                <a:spcPct val="90000"/>
              </a:lnSpc>
              <a:defRPr sz="2800" b="0">
                <a:solidFill>
                  <a:schemeClr val="bg1"/>
                </a:solidFill>
                <a:latin typeface="+mn-lt"/>
              </a:defRPr>
            </a:lvl1pPr>
            <a:lvl2pPr marL="1371600" indent="-228600" algn="l">
              <a:spcBef>
                <a:spcPts val="1800"/>
              </a:spcBef>
              <a:buFont typeface="Arial" panose="020B0604020202020204" pitchFamily="34" charset="0"/>
              <a:buChar char="–"/>
              <a:defRPr sz="1800">
                <a:solidFill>
                  <a:schemeClr val="bg1"/>
                </a:solidFill>
                <a:latin typeface="+mj-lt"/>
              </a:defRPr>
            </a:lvl2pPr>
          </a:lstStyle>
          <a:p>
            <a:pPr lvl="0"/>
            <a:r>
              <a:rPr lang="en-US"/>
              <a:t>Click to edit quote text</a:t>
            </a:r>
          </a:p>
          <a:p>
            <a:pPr lvl="1"/>
            <a:r>
              <a:rPr lang="en-US"/>
              <a:t>Second level for attribution</a:t>
            </a:r>
          </a:p>
        </p:txBody>
      </p:sp>
      <p:sp>
        <p:nvSpPr>
          <p:cNvPr id="6"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solidFill>
                  <a:schemeClr val="bg1"/>
                </a:solidFill>
              </a:rPr>
              <a:t>Proprietary and confidential — do not distribute</a:t>
            </a:r>
          </a:p>
        </p:txBody>
      </p:sp>
    </p:spTree>
    <p:extLst>
      <p:ext uri="{BB962C8B-B14F-4D97-AF65-F5344CB8AC3E}">
        <p14:creationId xmlns:p14="http://schemas.microsoft.com/office/powerpoint/2010/main" val="320862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bwMode="gray">
      <p:bgPr>
        <a:solidFill>
          <a:schemeClr val="bg1"/>
        </a:solidFill>
        <a:effectLst/>
      </p:bgPr>
    </p:bg>
    <p:spTree>
      <p:nvGrpSpPr>
        <p:cNvPr id="1" name=""/>
        <p:cNvGrpSpPr/>
        <p:nvPr/>
      </p:nvGrpSpPr>
      <p:grpSpPr>
        <a:xfrm>
          <a:off x="0" y="0"/>
          <a:ext cx="0" cy="0"/>
          <a:chOff x="0" y="0"/>
          <a:chExt cx="0" cy="0"/>
        </a:xfrm>
      </p:grpSpPr>
      <p:sp>
        <p:nvSpPr>
          <p:cNvPr id="10"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Calibri" panose="020F0502020204030204" pitchFamily="34" charset="0"/>
                <a:cs typeface="Calibri" panose="020F0502020204030204" pitchFamily="34" charset="0"/>
              </a:rPr>
              <a:t>Proprietary and confidential — do not distribute</a:t>
            </a:r>
          </a:p>
        </p:txBody>
      </p:sp>
      <p:sp>
        <p:nvSpPr>
          <p:cNvPr id="2" name="Title 1"/>
          <p:cNvSpPr>
            <a:spLocks noGrp="1"/>
          </p:cNvSpPr>
          <p:nvPr>
            <p:ph type="ctrTitle" hasCustomPrompt="1"/>
          </p:nvPr>
        </p:nvSpPr>
        <p:spPr bwMode="gray">
          <a:xfrm>
            <a:off x="502920" y="3106738"/>
            <a:ext cx="7315200" cy="1645920"/>
          </a:xfrm>
        </p:spPr>
        <p:txBody>
          <a:bodyPr/>
          <a:lstStyle>
            <a:lvl1pPr algn="l">
              <a:lnSpc>
                <a:spcPct val="90000"/>
              </a:lnSpc>
              <a:defRPr sz="4400" b="0" cap="none" spc="0" baseline="0">
                <a:solidFill>
                  <a:schemeClr val="tx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2333308"/>
            <a:ext cx="7315200" cy="64008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4935538"/>
            <a:ext cx="4846320" cy="640080"/>
          </a:xfrm>
        </p:spPr>
        <p:txBody>
          <a:bodyPr/>
          <a:lstStyle>
            <a:lvl1pPr>
              <a:defRPr sz="1400" b="0" i="0">
                <a:solidFill>
                  <a:schemeClr val="tx1"/>
                </a:solidFill>
                <a:latin typeface="+mn-lt"/>
              </a:defRPr>
            </a:lvl1pPr>
          </a:lstStyle>
          <a:p>
            <a:pPr lvl="0"/>
            <a:r>
              <a:rPr lang="en-US"/>
              <a:t>Click to edit date</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869" y="152400"/>
            <a:ext cx="1371600" cy="14956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5493" y="75119"/>
            <a:ext cx="1526398" cy="1659550"/>
          </a:xfrm>
          <a:prstGeom prst="rect">
            <a:avLst/>
          </a:prstGeom>
        </p:spPr>
      </p:pic>
    </p:spTree>
    <p:extLst>
      <p:ext uri="{BB962C8B-B14F-4D97-AF65-F5344CB8AC3E}">
        <p14:creationId xmlns:p14="http://schemas.microsoft.com/office/powerpoint/2010/main" val="615865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chemeClr val="tx2"/>
        </a:solidFill>
        <a:effectLst/>
      </p:bgPr>
    </p:bg>
    <p:spTree>
      <p:nvGrpSpPr>
        <p:cNvPr id="1" name=""/>
        <p:cNvGrpSpPr/>
        <p:nvPr/>
      </p:nvGrpSpPr>
      <p:grpSpPr>
        <a:xfrm>
          <a:off x="0" y="0"/>
          <a:ext cx="0" cy="0"/>
          <a:chOff x="0" y="0"/>
          <a:chExt cx="0" cy="0"/>
        </a:xfrm>
      </p:grpSpPr>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02511" y="1511301"/>
            <a:ext cx="3338978" cy="3641076"/>
          </a:xfrm>
          <a:prstGeom prst="rect">
            <a:avLst/>
          </a:prstGeom>
        </p:spPr>
      </p:pic>
    </p:spTree>
    <p:extLst>
      <p:ext uri="{BB962C8B-B14F-4D97-AF65-F5344CB8AC3E}">
        <p14:creationId xmlns:p14="http://schemas.microsoft.com/office/powerpoint/2010/main" val="1081178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81001" y="1238251"/>
            <a:ext cx="8448675" cy="5124843"/>
          </a:xfrm>
        </p:spPr>
        <p:txBody>
          <a:bodyPr/>
          <a:lstStyle>
            <a:lvl1pPr marL="170260" indent="-170260">
              <a:buSzPct val="120000"/>
              <a:buFont typeface="Wingdings" panose="05000000000000000000" pitchFamily="2" charset="2"/>
              <a:buChar char="§"/>
              <a:defRPr/>
            </a:lvl1pPr>
            <a:lvl2pPr marL="389335" indent="-219075">
              <a:buSzPct val="100000"/>
              <a:buFont typeface="Arial" panose="020B0604020202020204" pitchFamily="34" charset="0"/>
              <a:buChar char="–"/>
              <a:defRPr/>
            </a:lvl2pPr>
            <a:lvl3pPr marL="558404" indent="-169069">
              <a:buSzPct val="120000"/>
              <a:buFont typeface="Wingdings" panose="05000000000000000000" pitchFamily="2" charset="2"/>
              <a:buChar char="§"/>
              <a:defRPr/>
            </a:lvl3pPr>
            <a:lvl4pPr marL="770335" indent="-211931">
              <a:buSzPct val="100000"/>
              <a:buFont typeface="Arial" panose="020B0604020202020204" pitchFamily="34" charset="0"/>
              <a:buChar char="»"/>
              <a:defRPr/>
            </a:lvl4pPr>
            <a:lvl5pPr marL="940594" indent="-17026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56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ernate">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844040"/>
            <a:ext cx="7315200" cy="1645920"/>
          </a:xfrm>
        </p:spPr>
        <p:txBody>
          <a:bodyPr/>
          <a:lstStyle>
            <a:lvl1pPr algn="l">
              <a:lnSpc>
                <a:spcPct val="90000"/>
              </a:lnSpc>
              <a:defRPr sz="44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1066800"/>
            <a:ext cx="7315200" cy="64008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prstClr val="white"/>
                </a:solidFill>
                <a:latin typeface="Calibri" panose="020F0502020204030204" pitchFamily="34" charset="0"/>
                <a:cs typeface="Calibri" panose="020F0502020204030204" pitchFamily="34" charset="0"/>
              </a:rPr>
              <a:t>Proprietary and confidential — do not distribute</a:t>
            </a:r>
          </a:p>
        </p:txBody>
      </p:sp>
      <p:sp>
        <p:nvSpPr>
          <p:cNvPr id="5" name="Text Placeholder 4"/>
          <p:cNvSpPr>
            <a:spLocks noGrp="1"/>
          </p:cNvSpPr>
          <p:nvPr>
            <p:ph type="body" sz="quarter" idx="10" hasCustomPrompt="1"/>
          </p:nvPr>
        </p:nvSpPr>
        <p:spPr bwMode="gray">
          <a:xfrm>
            <a:off x="502920" y="3657600"/>
            <a:ext cx="4846320" cy="640080"/>
          </a:xfrm>
        </p:spPr>
        <p:txBody>
          <a:bodyPr/>
          <a:lstStyle>
            <a:lvl1pPr>
              <a:defRPr sz="1400" b="0" i="0">
                <a:solidFill>
                  <a:schemeClr val="bg1"/>
                </a:solidFill>
                <a:latin typeface="+mn-lt"/>
              </a:defRPr>
            </a:lvl1pPr>
          </a:lstStyle>
          <a:p>
            <a:pPr lvl="0"/>
            <a:r>
              <a:rPr lang="en-US"/>
              <a:t>Click to edit date</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5200" y="4953000"/>
            <a:ext cx="1591196" cy="1735163"/>
          </a:xfrm>
          <a:prstGeom prst="rect">
            <a:avLst/>
          </a:prstGeom>
        </p:spPr>
      </p:pic>
    </p:spTree>
    <p:extLst>
      <p:ext uri="{BB962C8B-B14F-4D97-AF65-F5344CB8AC3E}">
        <p14:creationId xmlns:p14="http://schemas.microsoft.com/office/powerpoint/2010/main" val="1763778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Alterna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844040"/>
            <a:ext cx="7315200" cy="1645920"/>
          </a:xfrm>
        </p:spPr>
        <p:txBody>
          <a:bodyPr/>
          <a:lstStyle>
            <a:lvl1pPr algn="l">
              <a:lnSpc>
                <a:spcPct val="90000"/>
              </a:lnSpc>
              <a:defRPr sz="4400" b="0" cap="none" spc="0" baseline="0">
                <a:solidFill>
                  <a:schemeClr val="tx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1066800"/>
            <a:ext cx="7315200" cy="64008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Calibri" panose="020F0502020204030204" pitchFamily="34" charset="0"/>
                <a:cs typeface="Calibri" panose="020F0502020204030204" pitchFamily="34" charset="0"/>
              </a:rPr>
              <a:t>Proprietary and confidential — do not distribute</a:t>
            </a:r>
          </a:p>
        </p:txBody>
      </p:sp>
      <p:sp>
        <p:nvSpPr>
          <p:cNvPr id="5" name="Text Placeholder 4"/>
          <p:cNvSpPr>
            <a:spLocks noGrp="1"/>
          </p:cNvSpPr>
          <p:nvPr>
            <p:ph type="body" sz="quarter" idx="10" hasCustomPrompt="1"/>
          </p:nvPr>
        </p:nvSpPr>
        <p:spPr bwMode="gray">
          <a:xfrm>
            <a:off x="502920" y="3657600"/>
            <a:ext cx="4846320" cy="640080"/>
          </a:xfrm>
        </p:spPr>
        <p:txBody>
          <a:bodyPr/>
          <a:lstStyle>
            <a:lvl1pPr>
              <a:defRPr sz="1400" b="0" i="0">
                <a:solidFill>
                  <a:schemeClr val="tx1"/>
                </a:solidFill>
                <a:latin typeface="+mn-lt"/>
              </a:defRPr>
            </a:lvl1pPr>
          </a:lstStyle>
          <a:p>
            <a:pPr lvl="0"/>
            <a:r>
              <a:rPr lang="en-US"/>
              <a:t>Click to edit date</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5200" y="4953000"/>
            <a:ext cx="1591196" cy="173516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1068" y="4862268"/>
            <a:ext cx="1767582" cy="1921773"/>
          </a:xfrm>
          <a:prstGeom prst="rect">
            <a:avLst/>
          </a:prstGeom>
        </p:spPr>
      </p:pic>
    </p:spTree>
    <p:extLst>
      <p:ext uri="{BB962C8B-B14F-4D97-AF65-F5344CB8AC3E}">
        <p14:creationId xmlns:p14="http://schemas.microsoft.com/office/powerpoint/2010/main" val="281001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1950"/>
            <a:ext cx="8229600" cy="914400"/>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02920" y="1462088"/>
            <a:ext cx="8229600" cy="4754880"/>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0"/>
          </p:nvPr>
        </p:nvSpPr>
        <p:spPr/>
        <p:txBody>
          <a:bodyPr/>
          <a:lstStyle/>
          <a:p>
            <a:fld id="{4774A9AD-79CC-4D89-AD87-995A0443AF38}" type="datetime4">
              <a:rPr lang="en-US" smtClean="0">
                <a:solidFill>
                  <a:srgbClr val="000000"/>
                </a:solidFill>
              </a:rPr>
              <a:t>June 5, 2024</a:t>
            </a:fld>
            <a:endParaRPr lang="en-US">
              <a:solidFill>
                <a:srgbClr val="000000"/>
              </a:solidFill>
            </a:endParaRPr>
          </a:p>
        </p:txBody>
      </p:sp>
      <p:sp>
        <p:nvSpPr>
          <p:cNvPr id="5" name="Footer Placeholder 4"/>
          <p:cNvSpPr>
            <a:spLocks noGrp="1"/>
          </p:cNvSpPr>
          <p:nvPr>
            <p:ph type="ftr" sz="quarter" idx="11"/>
          </p:nvPr>
        </p:nvSpPr>
        <p:spPr>
          <a:xfrm>
            <a:off x="3014471" y="6356350"/>
            <a:ext cx="4480560" cy="365125"/>
          </a:xfrm>
          <a:prstGeom prst="rect">
            <a:avLst/>
          </a:prstGeom>
        </p:spPr>
        <p:txBody>
          <a:bodyPr/>
          <a:lstStyle/>
          <a:p>
            <a:r>
              <a:rPr lang="en-US">
                <a:solidFill>
                  <a:srgbClr val="000000"/>
                </a:solidFill>
              </a:rPr>
              <a:t>ARDx Standard Template</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9"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rgbClr val="000000"/>
                </a:solidFill>
                <a:latin typeface="Calibri" panose="020F0502020204030204" pitchFamily="34" charset="0"/>
                <a:cs typeface="Calibri" panose="020F0502020204030204" pitchFamily="34" charset="0"/>
              </a:rPr>
              <a:t>Proprietary and confidential — do not distribute</a:t>
            </a:r>
          </a:p>
        </p:txBody>
      </p:sp>
    </p:spTree>
    <p:extLst>
      <p:ext uri="{BB962C8B-B14F-4D97-AF65-F5344CB8AC3E}">
        <p14:creationId xmlns:p14="http://schemas.microsoft.com/office/powerpoint/2010/main" val="132752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5760"/>
            <a:ext cx="8229600" cy="914400"/>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02920" y="1462088"/>
            <a:ext cx="8229600" cy="4754880"/>
          </a:xfrm>
        </p:spPr>
        <p:txBody>
          <a:bodyPr/>
          <a:lstStyle>
            <a:lvl1pPr>
              <a:defRPr sz="1800" b="1">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0"/>
          </p:nvPr>
        </p:nvSpPr>
        <p:spPr/>
        <p:txBody>
          <a:bodyPr/>
          <a:lstStyle/>
          <a:p>
            <a:fld id="{BD3F140F-3F23-415A-966E-0C4E70F5034F}" type="datetime4">
              <a:rPr lang="en-US" smtClean="0">
                <a:solidFill>
                  <a:srgbClr val="000000"/>
                </a:solidFill>
              </a:rPr>
              <a:t>June 5, 2024</a:t>
            </a:fld>
            <a:endParaRPr lang="en-US">
              <a:solidFill>
                <a:srgbClr val="000000"/>
              </a:solidFill>
            </a:endParaRPr>
          </a:p>
        </p:txBody>
      </p:sp>
      <p:sp>
        <p:nvSpPr>
          <p:cNvPr id="5" name="Footer Placeholder 4"/>
          <p:cNvSpPr>
            <a:spLocks noGrp="1"/>
          </p:cNvSpPr>
          <p:nvPr>
            <p:ph type="ftr" sz="quarter" idx="11"/>
          </p:nvPr>
        </p:nvSpPr>
        <p:spPr>
          <a:xfrm>
            <a:off x="3014471" y="6356350"/>
            <a:ext cx="4480560" cy="365125"/>
          </a:xfrm>
          <a:prstGeom prst="rect">
            <a:avLst/>
          </a:prstGeom>
        </p:spPr>
        <p:txBody>
          <a:bodyPr/>
          <a:lstStyle/>
          <a:p>
            <a:r>
              <a:rPr lang="en-US">
                <a:solidFill>
                  <a:srgbClr val="000000"/>
                </a:solidFill>
              </a:rPr>
              <a:t>ARDx Standard Template</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9"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rgbClr val="000000"/>
                </a:solidFill>
                <a:latin typeface="Calibri" panose="020F0502020204030204" pitchFamily="34" charset="0"/>
                <a:cs typeface="Calibri" panose="020F0502020204030204" pitchFamily="34" charset="0"/>
              </a:rPr>
              <a:t>Proprietary and confidential — do not distribute</a:t>
            </a:r>
          </a:p>
        </p:txBody>
      </p:sp>
    </p:spTree>
    <p:extLst>
      <p:ext uri="{BB962C8B-B14F-4D97-AF65-F5344CB8AC3E}">
        <p14:creationId xmlns:p14="http://schemas.microsoft.com/office/powerpoint/2010/main" val="44302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5760"/>
            <a:ext cx="8229600" cy="914400"/>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502920" y="1463040"/>
            <a:ext cx="6675120" cy="4754880"/>
          </a:xfrm>
        </p:spPr>
        <p:txBody>
          <a:bodyPr/>
          <a:lstStyle>
            <a:lvl1pPr>
              <a:spcBef>
                <a:spcPts val="1800"/>
              </a:spcBef>
              <a:defRPr sz="1800" b="0">
                <a:solidFill>
                  <a:schemeClr val="tx1"/>
                </a:solidFill>
                <a:latin typeface="+mn-lt"/>
              </a:defRPr>
            </a:lvl1pPr>
            <a:lvl2pPr>
              <a:defRPr sz="1600"/>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54B12D30-5FF2-473F-9B63-76A9A5BB1761}" type="datetime4">
              <a:rPr lang="en-US" smtClean="0">
                <a:solidFill>
                  <a:srgbClr val="000000"/>
                </a:solidFill>
              </a:rPr>
              <a:t>June 5, 2024</a:t>
            </a:fld>
            <a:endParaRPr lang="en-US">
              <a:solidFill>
                <a:srgbClr val="000000"/>
              </a:solidFill>
            </a:endParaRPr>
          </a:p>
        </p:txBody>
      </p:sp>
      <p:sp>
        <p:nvSpPr>
          <p:cNvPr id="5" name="Footer Placeholder 4"/>
          <p:cNvSpPr>
            <a:spLocks noGrp="1"/>
          </p:cNvSpPr>
          <p:nvPr>
            <p:ph type="ftr" sz="quarter" idx="11"/>
          </p:nvPr>
        </p:nvSpPr>
        <p:spPr>
          <a:xfrm>
            <a:off x="3014471" y="6356350"/>
            <a:ext cx="4480560" cy="365125"/>
          </a:xfrm>
          <a:prstGeom prst="rect">
            <a:avLst/>
          </a:prstGeom>
        </p:spPr>
        <p:txBody>
          <a:bodyPr/>
          <a:lstStyle/>
          <a:p>
            <a:r>
              <a:rPr lang="en-US">
                <a:solidFill>
                  <a:srgbClr val="000000"/>
                </a:solidFill>
              </a:rPr>
              <a:t>ARDx Standard Template</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0"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Tree>
    <p:extLst>
      <p:ext uri="{BB962C8B-B14F-4D97-AF65-F5344CB8AC3E}">
        <p14:creationId xmlns:p14="http://schemas.microsoft.com/office/powerpoint/2010/main" val="404127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5760"/>
            <a:ext cx="8229600" cy="91440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1463040"/>
            <a:ext cx="3977640" cy="4754880"/>
          </a:xfrm>
        </p:spPr>
        <p:txBody>
          <a:bodyPr/>
          <a:lstStyle>
            <a:lvl1pPr>
              <a:spcBef>
                <a:spcPts val="600"/>
              </a:spcBef>
              <a:defRPr sz="1800" b="1">
                <a:solidFill>
                  <a:schemeClr val="tx2"/>
                </a:solidFill>
                <a:latin typeface="Calibri" panose="020F0502020204030204" pitchFamily="34" charset="0"/>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754880" y="1463040"/>
            <a:ext cx="3977640" cy="4754880"/>
          </a:xfrm>
        </p:spPr>
        <p:txBody>
          <a:bodyPr/>
          <a:lstStyle>
            <a:lvl1pPr>
              <a:spcBef>
                <a:spcPts val="600"/>
              </a:spcBef>
              <a:defRPr lang="en-US" sz="1800" b="1" kern="1200" smtClean="0">
                <a:solidFill>
                  <a:schemeClr val="tx2"/>
                </a:solidFill>
                <a:latin typeface="Calibri" panose="020F0502020204030204" pitchFamily="34" charset="0"/>
                <a:ea typeface="+mn-ea"/>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fld id="{9804A69F-9027-4292-AABF-77431E2D8DE3}" type="datetime4">
              <a:rPr lang="en-US" smtClean="0">
                <a:solidFill>
                  <a:srgbClr val="000000"/>
                </a:solidFill>
              </a:rPr>
              <a:t>June 5, 2024</a:t>
            </a:fld>
            <a:endParaRPr lang="en-US">
              <a:solidFill>
                <a:srgbClr val="000000"/>
              </a:solidFill>
            </a:endParaRPr>
          </a:p>
        </p:txBody>
      </p:sp>
      <p:sp>
        <p:nvSpPr>
          <p:cNvPr id="6" name="Footer Placeholder 5"/>
          <p:cNvSpPr>
            <a:spLocks noGrp="1"/>
          </p:cNvSpPr>
          <p:nvPr>
            <p:ph type="ftr" sz="quarter" idx="11"/>
          </p:nvPr>
        </p:nvSpPr>
        <p:spPr>
          <a:xfrm>
            <a:off x="3014471" y="6356350"/>
            <a:ext cx="4480560" cy="365125"/>
          </a:xfrm>
          <a:prstGeom prst="rect">
            <a:avLst/>
          </a:prstGeom>
        </p:spPr>
        <p:txBody>
          <a:bodyPr/>
          <a:lstStyle/>
          <a:p>
            <a:r>
              <a:rPr lang="en-US">
                <a:solidFill>
                  <a:srgbClr val="000000"/>
                </a:solidFill>
              </a:rPr>
              <a:t>ARDx Standard Template</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1"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Tree>
    <p:extLst>
      <p:ext uri="{BB962C8B-B14F-4D97-AF65-F5344CB8AC3E}">
        <p14:creationId xmlns:p14="http://schemas.microsoft.com/office/powerpoint/2010/main" val="416312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5760"/>
            <a:ext cx="8229600" cy="91440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2743200"/>
            <a:ext cx="3977640" cy="3474720"/>
          </a:xfrm>
        </p:spPr>
        <p:txBody>
          <a:bodyPr/>
          <a:lstStyle>
            <a:lvl1pPr>
              <a:spcBef>
                <a:spcPts val="600"/>
              </a:spcBef>
              <a:defRPr sz="1800">
                <a:solidFill>
                  <a:schemeClr val="tx2"/>
                </a:solidFill>
                <a:latin typeface="Calibri" panose="020F0502020204030204" pitchFamily="34" charset="0"/>
                <a:cs typeface="Calibri" panose="020F0502020204030204" pitchFamily="34" charset="0"/>
              </a:defRPr>
            </a:lvl1pPr>
            <a:lvl2pPr>
              <a:spcBef>
                <a:spcPts val="600"/>
              </a:spcBef>
              <a:defRPr sz="1800">
                <a:solidFill>
                  <a:schemeClr val="tx1"/>
                </a:solidFill>
              </a:defRPr>
            </a:lvl2pPr>
            <a:lvl3pPr>
              <a:spcBef>
                <a:spcPts val="600"/>
              </a:spcBef>
              <a:defRPr sz="16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754880" y="2743200"/>
            <a:ext cx="3977640" cy="3474720"/>
          </a:xfrm>
        </p:spPr>
        <p:txBody>
          <a:bodyPr/>
          <a:lstStyle>
            <a:lvl1pPr>
              <a:spcBef>
                <a:spcPts val="600"/>
              </a:spcBef>
              <a:defRPr lang="en-US" sz="1800" b="1" kern="1200" smtClean="0">
                <a:solidFill>
                  <a:schemeClr val="tx2"/>
                </a:solidFill>
                <a:latin typeface="Calibri" panose="020F0502020204030204" pitchFamily="34" charset="0"/>
                <a:ea typeface="+mn-ea"/>
                <a:cs typeface="Calibri" panose="020F0502020204030204" pitchFamily="34" charset="0"/>
              </a:defRPr>
            </a:lvl1pPr>
            <a:lvl2pPr>
              <a:spcBef>
                <a:spcPts val="600"/>
              </a:spcBef>
              <a:defRPr sz="1800">
                <a:solidFill>
                  <a:schemeClr val="tx1"/>
                </a:solidFill>
              </a:defRPr>
            </a:lvl2pPr>
            <a:lvl3pPr>
              <a:spcBef>
                <a:spcPts val="600"/>
              </a:spcBef>
              <a:defRPr sz="16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fld id="{1AA477C3-D06F-401A-9644-4D7822D61A6D}" type="datetime4">
              <a:rPr lang="en-US" smtClean="0">
                <a:solidFill>
                  <a:srgbClr val="000000"/>
                </a:solidFill>
              </a:rPr>
              <a:t>June 5, 2024</a:t>
            </a:fld>
            <a:endParaRPr lang="en-US">
              <a:solidFill>
                <a:srgbClr val="000000"/>
              </a:solidFill>
            </a:endParaRPr>
          </a:p>
        </p:txBody>
      </p:sp>
      <p:sp>
        <p:nvSpPr>
          <p:cNvPr id="6" name="Footer Placeholder 5"/>
          <p:cNvSpPr>
            <a:spLocks noGrp="1"/>
          </p:cNvSpPr>
          <p:nvPr>
            <p:ph type="ftr" sz="quarter" idx="11"/>
          </p:nvPr>
        </p:nvSpPr>
        <p:spPr>
          <a:xfrm>
            <a:off x="3014471" y="6356350"/>
            <a:ext cx="4480560" cy="365125"/>
          </a:xfrm>
          <a:prstGeom prst="rect">
            <a:avLst/>
          </a:prstGeom>
        </p:spPr>
        <p:txBody>
          <a:bodyPr/>
          <a:lstStyle/>
          <a:p>
            <a:r>
              <a:rPr lang="en-US">
                <a:solidFill>
                  <a:srgbClr val="000000"/>
                </a:solidFill>
              </a:rPr>
              <a:t>ARDx Standard Template</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4"/>
          </p:nvPr>
        </p:nvSpPr>
        <p:spPr>
          <a:xfrm>
            <a:off x="502920" y="1463040"/>
            <a:ext cx="8229600" cy="1097280"/>
          </a:xfrm>
        </p:spPr>
        <p:txBody>
          <a:bodyPr/>
          <a:lstStyle>
            <a:lvl1pPr>
              <a:defRPr sz="2000" b="0">
                <a:solidFill>
                  <a:schemeClr val="tx2"/>
                </a:solidFill>
                <a:latin typeface="+mn-lt"/>
              </a:defRPr>
            </a:lvl1pPr>
          </a:lstStyle>
          <a:p>
            <a:pPr lvl="0"/>
            <a:r>
              <a:rPr lang="en-US"/>
              <a:t>Click to edit Master text styles</a:t>
            </a:r>
          </a:p>
        </p:txBody>
      </p:sp>
      <p:sp>
        <p:nvSpPr>
          <p:cNvPr id="12"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Tree>
    <p:extLst>
      <p:ext uri="{BB962C8B-B14F-4D97-AF65-F5344CB8AC3E}">
        <p14:creationId xmlns:p14="http://schemas.microsoft.com/office/powerpoint/2010/main" val="2398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65760"/>
            <a:ext cx="8229600" cy="914400"/>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02920" y="1463040"/>
            <a:ext cx="8229600" cy="4754880"/>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2"/>
          </p:nvPr>
        </p:nvSpPr>
        <p:spPr>
          <a:xfrm>
            <a:off x="7574173" y="6356350"/>
            <a:ext cx="1188720" cy="365125"/>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9C2680E6-E173-447A-9DC4-23317B7939A7}" type="datetime4">
              <a:rPr lang="en-US" smtClean="0">
                <a:solidFill>
                  <a:srgbClr val="000000"/>
                </a:solidFill>
              </a:rPr>
              <a:t>June 5, 2024</a:t>
            </a:fld>
            <a:endParaRPr lang="en-US">
              <a:solidFill>
                <a:srgbClr val="000000"/>
              </a:solidFill>
            </a:endParaRPr>
          </a:p>
        </p:txBody>
      </p:sp>
      <p:sp>
        <p:nvSpPr>
          <p:cNvPr id="5" name="Footer Placeholder 4"/>
          <p:cNvSpPr>
            <a:spLocks noGrp="1"/>
          </p:cNvSpPr>
          <p:nvPr>
            <p:ph type="ftr" sz="quarter" idx="3"/>
          </p:nvPr>
        </p:nvSpPr>
        <p:spPr>
          <a:xfrm>
            <a:off x="3014471" y="6356350"/>
            <a:ext cx="4480560" cy="365125"/>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a:solidFill>
                  <a:srgbClr val="000000"/>
                </a:solidFill>
              </a:rPr>
              <a:t>ARDx Standard Template</a:t>
            </a:r>
          </a:p>
        </p:txBody>
      </p:sp>
      <p:sp>
        <p:nvSpPr>
          <p:cNvPr id="6" name="Slide Number Placeholder 5"/>
          <p:cNvSpPr>
            <a:spLocks noGrp="1"/>
          </p:cNvSpPr>
          <p:nvPr>
            <p:ph type="sldNum" sz="quarter" idx="4"/>
          </p:nvPr>
        </p:nvSpPr>
        <p:spPr>
          <a:xfrm>
            <a:off x="8606290" y="6428232"/>
            <a:ext cx="292608" cy="283464"/>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869555"/>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662" r:id="rId3"/>
    <p:sldLayoutId id="2147483704" r:id="rId4"/>
    <p:sldLayoutId id="2147483663" r:id="rId5"/>
    <p:sldLayoutId id="2147483693" r:id="rId6"/>
    <p:sldLayoutId id="2147483664" r:id="rId7"/>
    <p:sldLayoutId id="2147483692" r:id="rId8"/>
    <p:sldLayoutId id="2147483666" r:id="rId9"/>
    <p:sldLayoutId id="2147483694" r:id="rId10"/>
    <p:sldLayoutId id="2147483695" r:id="rId11"/>
    <p:sldLayoutId id="2147483696" r:id="rId12"/>
    <p:sldLayoutId id="2147483668" r:id="rId13"/>
    <p:sldLayoutId id="2147483669" r:id="rId14"/>
    <p:sldLayoutId id="2147483670" r:id="rId15"/>
    <p:sldLayoutId id="2147483672" r:id="rId16"/>
    <p:sldLayoutId id="2147483675" r:id="rId17"/>
    <p:sldLayoutId id="2147483676" r:id="rId18"/>
    <p:sldLayoutId id="2147483678" r:id="rId19"/>
    <p:sldLayoutId id="2147483680" r:id="rId20"/>
    <p:sldLayoutId id="2147483706" r:id="rId21"/>
  </p:sldLayoutIdLst>
  <p:hf hdr="0"/>
  <p:txStyles>
    <p:titleStyle>
      <a:lvl1pPr algn="l" defTabSz="914400" rtl="0" eaLnBrk="1" latinLnBrk="0" hangingPunct="1">
        <a:lnSpc>
          <a:spcPct val="90000"/>
        </a:lnSpc>
        <a:spcBef>
          <a:spcPct val="0"/>
        </a:spcBef>
        <a:buNone/>
        <a:defRPr sz="2600" b="0" kern="1200" cap="none" spc="0" baseline="0">
          <a:solidFill>
            <a:schemeClr val="tx2"/>
          </a:solidFill>
          <a:latin typeface="+mn-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tx2"/>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https://www.globalpointofcare.abbott/en/support/product-installation-training/navica-brand/navica-binaxnow-ag-training.html?wvideo=dg9zrbw72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3.emf"/><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7.png"/><Relationship Id="rId11" Type="http://schemas.openxmlformats.org/officeDocument/2006/relationships/image" Target="../media/image53.png"/><Relationship Id="rId5" Type="http://schemas.openxmlformats.org/officeDocument/2006/relationships/image" Target="../media/image46.png"/><Relationship Id="rId10" Type="http://schemas.openxmlformats.org/officeDocument/2006/relationships/image" Target="../media/image52.png"/><Relationship Id="rId4" Type="http://schemas.openxmlformats.org/officeDocument/2006/relationships/image" Target="../media/image45.png"/><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9.xml"/><Relationship Id="rId6" Type="http://schemas.openxmlformats.org/officeDocument/2006/relationships/image" Target="../media/image68.bmp"/><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5565AC-1DEC-452D-84B6-57EBB9C78713}"/>
              </a:ext>
            </a:extLst>
          </p:cNvPr>
          <p:cNvPicPr>
            <a:picLocks noChangeAspect="1"/>
          </p:cNvPicPr>
          <p:nvPr/>
        </p:nvPicPr>
        <p:blipFill rotWithShape="1">
          <a:blip r:embed="rId3"/>
          <a:srcRect l="29589" t="21392" r="41507" b="9252"/>
          <a:stretch/>
        </p:blipFill>
        <p:spPr>
          <a:xfrm>
            <a:off x="5893313" y="1919136"/>
            <a:ext cx="2879212" cy="3886122"/>
          </a:xfrm>
          <a:prstGeom prst="rect">
            <a:avLst/>
          </a:prstGeom>
        </p:spPr>
      </p:pic>
      <p:sp>
        <p:nvSpPr>
          <p:cNvPr id="2" name="Title 1">
            <a:extLst>
              <a:ext uri="{FF2B5EF4-FFF2-40B4-BE49-F238E27FC236}">
                <a16:creationId xmlns:a16="http://schemas.microsoft.com/office/drawing/2014/main" id="{EEFC3719-315C-4658-9DE2-72652F648137}"/>
              </a:ext>
            </a:extLst>
          </p:cNvPr>
          <p:cNvSpPr>
            <a:spLocks noGrp="1"/>
          </p:cNvSpPr>
          <p:nvPr>
            <p:ph type="ctrTitle"/>
          </p:nvPr>
        </p:nvSpPr>
        <p:spPr>
          <a:xfrm>
            <a:off x="502920" y="2216277"/>
            <a:ext cx="7315200" cy="1645920"/>
          </a:xfrm>
        </p:spPr>
        <p:txBody>
          <a:bodyPr/>
          <a:lstStyle/>
          <a:p>
            <a:r>
              <a:rPr lang="en-US" cap="all" dirty="0"/>
              <a:t>ID NOW™ </a:t>
            </a:r>
            <a:r>
              <a:rPr lang="en-US" dirty="0"/>
              <a:t>Instrument </a:t>
            </a:r>
            <a:br>
              <a:rPr lang="en-US" dirty="0"/>
            </a:br>
            <a:r>
              <a:rPr lang="en-US" dirty="0"/>
              <a:t>End User Training </a:t>
            </a:r>
          </a:p>
        </p:txBody>
      </p:sp>
      <p:sp>
        <p:nvSpPr>
          <p:cNvPr id="4" name="Text Placeholder 3">
            <a:extLst>
              <a:ext uri="{FF2B5EF4-FFF2-40B4-BE49-F238E27FC236}">
                <a16:creationId xmlns:a16="http://schemas.microsoft.com/office/drawing/2014/main" id="{CB37F6B8-A348-4DFD-92A1-201267E8F6EF}"/>
              </a:ext>
            </a:extLst>
          </p:cNvPr>
          <p:cNvSpPr>
            <a:spLocks noGrp="1"/>
          </p:cNvSpPr>
          <p:nvPr>
            <p:ph type="body" sz="quarter" idx="10"/>
          </p:nvPr>
        </p:nvSpPr>
        <p:spPr>
          <a:xfrm>
            <a:off x="502920" y="3702459"/>
            <a:ext cx="4846320" cy="909297"/>
          </a:xfrm>
        </p:spPr>
        <p:txBody>
          <a:bodyPr/>
          <a:lstStyle/>
          <a:p>
            <a:r>
              <a:rPr lang="en-US" dirty="0"/>
              <a:t>Abbott Technical Consultant </a:t>
            </a:r>
          </a:p>
          <a:p>
            <a:r>
              <a:rPr lang="en-US" dirty="0" smtClean="0"/>
              <a:t>James Thom Johnson</a:t>
            </a:r>
            <a:endParaRPr lang="en-US" dirty="0"/>
          </a:p>
          <a:p>
            <a:r>
              <a:rPr lang="en-US" dirty="0" smtClean="0"/>
              <a:t>1/27/2023</a:t>
            </a:r>
            <a:endParaRPr lang="en-US" dirty="0"/>
          </a:p>
          <a:p>
            <a:endParaRPr lang="en-US" dirty="0"/>
          </a:p>
        </p:txBody>
      </p:sp>
    </p:spTree>
    <p:extLst>
      <p:ext uri="{BB962C8B-B14F-4D97-AF65-F5344CB8AC3E}">
        <p14:creationId xmlns:p14="http://schemas.microsoft.com/office/powerpoint/2010/main" val="19171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businesscard&#10;&#10;Description automatically generated">
            <a:extLst>
              <a:ext uri="{FF2B5EF4-FFF2-40B4-BE49-F238E27FC236}">
                <a16:creationId xmlns:a16="http://schemas.microsoft.com/office/drawing/2014/main" id="{2DCAD384-16B5-4E1A-8923-A1BEA95827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14" t="10552" r="16012" b="17625"/>
          <a:stretch/>
        </p:blipFill>
        <p:spPr>
          <a:xfrm>
            <a:off x="6800496" y="3069962"/>
            <a:ext cx="1553963" cy="1581507"/>
          </a:xfrm>
          <a:prstGeom prst="rect">
            <a:avLst/>
          </a:prstGeom>
        </p:spPr>
      </p:pic>
      <p:sp>
        <p:nvSpPr>
          <p:cNvPr id="2" name="Title 1">
            <a:extLst>
              <a:ext uri="{FF2B5EF4-FFF2-40B4-BE49-F238E27FC236}">
                <a16:creationId xmlns:a16="http://schemas.microsoft.com/office/drawing/2014/main" id="{097ACD3E-9377-4E9B-A4B2-1A9FB0D76DBF}"/>
              </a:ext>
            </a:extLst>
          </p:cNvPr>
          <p:cNvSpPr>
            <a:spLocks noGrp="1"/>
          </p:cNvSpPr>
          <p:nvPr>
            <p:ph type="title"/>
          </p:nvPr>
        </p:nvSpPr>
        <p:spPr/>
        <p:txBody>
          <a:bodyPr/>
          <a:lstStyle/>
          <a:p>
            <a:r>
              <a:rPr lang="en-US" sz="2800" dirty="0"/>
              <a:t>Reagent Overview </a:t>
            </a:r>
          </a:p>
        </p:txBody>
      </p:sp>
      <p:sp>
        <p:nvSpPr>
          <p:cNvPr id="3" name="Content Placeholder 2">
            <a:extLst>
              <a:ext uri="{FF2B5EF4-FFF2-40B4-BE49-F238E27FC236}">
                <a16:creationId xmlns:a16="http://schemas.microsoft.com/office/drawing/2014/main" id="{B1285A08-BF0B-4C17-9D43-20E469F74DB8}"/>
              </a:ext>
            </a:extLst>
          </p:cNvPr>
          <p:cNvSpPr>
            <a:spLocks noGrp="1"/>
          </p:cNvSpPr>
          <p:nvPr>
            <p:ph sz="half" idx="1"/>
          </p:nvPr>
        </p:nvSpPr>
        <p:spPr>
          <a:xfrm>
            <a:off x="469338" y="994205"/>
            <a:ext cx="4388057" cy="5733017"/>
          </a:xfrm>
        </p:spPr>
        <p:txBody>
          <a:bodyPr vert="horz" lIns="0" tIns="0" rIns="91440" bIns="45720" rtlCol="0" anchor="t">
            <a:noAutofit/>
          </a:bodyPr>
          <a:lstStyle/>
          <a:p>
            <a:r>
              <a:rPr lang="en-US" dirty="0">
                <a:latin typeface="+mn-lt"/>
                <a:cs typeface="Calibri"/>
              </a:rPr>
              <a:t>Materials Provided</a:t>
            </a:r>
          </a:p>
          <a:p>
            <a:pPr marL="455295" lvl="1" indent="-285750"/>
            <a:r>
              <a:rPr lang="en-US" sz="1600" dirty="0"/>
              <a:t>24 Tests</a:t>
            </a:r>
          </a:p>
          <a:p>
            <a:pPr marL="685165" lvl="2" indent="-285750">
              <a:buChar char="•"/>
            </a:pPr>
            <a:r>
              <a:rPr lang="en-US" dirty="0"/>
              <a:t>Package #1: Test Base</a:t>
            </a:r>
          </a:p>
          <a:p>
            <a:pPr marL="685165" lvl="2" indent="-285750">
              <a:buChar char="•"/>
            </a:pPr>
            <a:r>
              <a:rPr lang="en-US" dirty="0"/>
              <a:t>Package #2: Sample Receiver and Transfer Cartridge</a:t>
            </a:r>
          </a:p>
          <a:p>
            <a:pPr marL="912495" lvl="3" indent="-285750"/>
            <a:endParaRPr lang="en-US" sz="1600" dirty="0"/>
          </a:p>
          <a:p>
            <a:pPr marL="912495" lvl="3" indent="-285750"/>
            <a:endParaRPr lang="en-US" sz="1600" dirty="0"/>
          </a:p>
          <a:p>
            <a:pPr marL="912495" lvl="3" indent="-285750"/>
            <a:endParaRPr lang="en-US" sz="1600" dirty="0"/>
          </a:p>
          <a:p>
            <a:pPr marL="626745" lvl="3" indent="0">
              <a:buNone/>
            </a:pPr>
            <a:endParaRPr lang="en-US" sz="1600" dirty="0"/>
          </a:p>
          <a:p>
            <a:pPr marL="455295" lvl="1" indent="-285750"/>
            <a:r>
              <a:rPr lang="en-US" sz="1600" dirty="0"/>
              <a:t>Patient Collection Swabs</a:t>
            </a:r>
          </a:p>
          <a:p>
            <a:pPr marL="455295" lvl="1" indent="-285750"/>
            <a:r>
              <a:rPr lang="en-US" sz="1600" dirty="0"/>
              <a:t>Positive QC Swab </a:t>
            </a:r>
          </a:p>
          <a:p>
            <a:pPr marL="455295" lvl="1" indent="-285750"/>
            <a:r>
              <a:rPr lang="en-US" sz="1600" dirty="0"/>
              <a:t>Blank Swab for Negative QC </a:t>
            </a:r>
          </a:p>
          <a:p>
            <a:pPr marL="455295" lvl="1" indent="-285750"/>
            <a:r>
              <a:rPr lang="en-US" sz="1600" dirty="0"/>
              <a:t>Product Insert</a:t>
            </a:r>
          </a:p>
          <a:p>
            <a:pPr marL="455295" lvl="1" indent="-285750"/>
            <a:r>
              <a:rPr lang="en-US" sz="1600" dirty="0"/>
              <a:t>Quick Reference Instructions</a:t>
            </a:r>
          </a:p>
          <a:p>
            <a:pPr marL="455295" lvl="1" indent="-285750"/>
            <a:r>
              <a:rPr lang="en-US" sz="1600" dirty="0"/>
              <a:t>Healthcare Provider &amp; Patient Fact Sheet </a:t>
            </a:r>
            <a:r>
              <a:rPr lang="en-US" sz="1200" dirty="0"/>
              <a:t>(COVID-19 2.0 Only)</a:t>
            </a:r>
          </a:p>
          <a:p>
            <a:pPr marL="455295" lvl="1" indent="-285750"/>
            <a:r>
              <a:rPr lang="en-US" sz="1600" dirty="0"/>
              <a:t>Plastic Disposable Pipettes</a:t>
            </a:r>
            <a:r>
              <a:rPr lang="en-US" dirty="0"/>
              <a:t> </a:t>
            </a:r>
            <a:r>
              <a:rPr lang="en-US" sz="1200" dirty="0"/>
              <a:t>(Influenza A&amp;B 2 &amp; RSV Only) </a:t>
            </a:r>
          </a:p>
          <a:p>
            <a:pPr marL="169545" lvl="1" indent="0">
              <a:buNone/>
            </a:pPr>
            <a:endParaRPr lang="en-US" dirty="0"/>
          </a:p>
        </p:txBody>
      </p:sp>
      <p:sp>
        <p:nvSpPr>
          <p:cNvPr id="8" name="Content Placeholder 7">
            <a:extLst>
              <a:ext uri="{FF2B5EF4-FFF2-40B4-BE49-F238E27FC236}">
                <a16:creationId xmlns:a16="http://schemas.microsoft.com/office/drawing/2014/main" id="{14DB52A1-BA09-4658-9995-79A21E65C3B5}"/>
              </a:ext>
            </a:extLst>
          </p:cNvPr>
          <p:cNvSpPr>
            <a:spLocks noGrp="1"/>
          </p:cNvSpPr>
          <p:nvPr>
            <p:ph sz="half" idx="2"/>
          </p:nvPr>
        </p:nvSpPr>
        <p:spPr>
          <a:xfrm>
            <a:off x="4857395" y="994205"/>
            <a:ext cx="3886202" cy="4754880"/>
          </a:xfrm>
        </p:spPr>
        <p:txBody>
          <a:bodyPr vert="horz" lIns="0" tIns="0" rIns="91440" bIns="45720" rtlCol="0" anchor="t">
            <a:noAutofit/>
          </a:bodyPr>
          <a:lstStyle/>
          <a:p>
            <a:r>
              <a:rPr lang="en-US" dirty="0">
                <a:latin typeface="+mn-lt"/>
                <a:cs typeface="Calibri"/>
              </a:rPr>
              <a:t>Storage and Stability</a:t>
            </a:r>
          </a:p>
          <a:p>
            <a:pPr marL="455295" lvl="1" indent="-285750"/>
            <a:r>
              <a:rPr lang="en-US" sz="1600" dirty="0"/>
              <a:t>Store at 2-30</a:t>
            </a:r>
            <a:r>
              <a:rPr lang="en-US" sz="1600" baseline="30000" dirty="0"/>
              <a:t>o</a:t>
            </a:r>
            <a:r>
              <a:rPr lang="en-US" sz="1600" dirty="0"/>
              <a:t>C</a:t>
            </a:r>
          </a:p>
          <a:p>
            <a:pPr marL="455295" lvl="1" indent="-285750"/>
            <a:r>
              <a:rPr lang="en-US" sz="1600" dirty="0"/>
              <a:t>Room temperature before use</a:t>
            </a:r>
          </a:p>
          <a:p>
            <a:pPr marL="455295" lvl="1" indent="-285750"/>
            <a:r>
              <a:rPr lang="en-US" sz="1600" dirty="0"/>
              <a:t>Stable until manufacture’s expiration date marked on outer packaging</a:t>
            </a:r>
          </a:p>
          <a:p>
            <a:pPr marL="685800" lvl="2" indent="-285750">
              <a:buFont typeface="Arial" panose="020B0604020202020204" pitchFamily="34" charset="0"/>
              <a:buChar char="•"/>
            </a:pPr>
            <a:endParaRPr lang="en-US" sz="1800" b="0" dirty="0"/>
          </a:p>
          <a:p>
            <a:endParaRPr lang="en-US" dirty="0"/>
          </a:p>
        </p:txBody>
      </p:sp>
      <p:sp>
        <p:nvSpPr>
          <p:cNvPr id="6" name="Slide Number Placeholder 5">
            <a:extLst>
              <a:ext uri="{FF2B5EF4-FFF2-40B4-BE49-F238E27FC236}">
                <a16:creationId xmlns:a16="http://schemas.microsoft.com/office/drawing/2014/main" id="{08C111D1-F1A5-4F53-A6E7-D9E78905092D}"/>
              </a:ext>
            </a:extLst>
          </p:cNvPr>
          <p:cNvSpPr>
            <a:spLocks noGrp="1"/>
          </p:cNvSpPr>
          <p:nvPr>
            <p:ph type="sldNum" sz="quarter" idx="12"/>
          </p:nvPr>
        </p:nvSpPr>
        <p:spPr/>
        <p:txBody>
          <a:bodyPr/>
          <a:lstStyle/>
          <a:p>
            <a:fld id="{A2885E78-1F86-4A3D-9EE1-B0103B1CEF15}" type="slidenum">
              <a:rPr lang="en-US" smtClean="0">
                <a:solidFill>
                  <a:srgbClr val="000000"/>
                </a:solidFill>
              </a:rPr>
              <a:pPr/>
              <a:t>10</a:t>
            </a:fld>
            <a:endParaRPr lang="en-US">
              <a:solidFill>
                <a:srgbClr val="000000"/>
              </a:solidFill>
            </a:endParaRPr>
          </a:p>
        </p:txBody>
      </p:sp>
      <p:pic>
        <p:nvPicPr>
          <p:cNvPr id="5" name="Picture 6" descr="A picture containing device&#10;&#10;Description automatically generated">
            <a:extLst>
              <a:ext uri="{FF2B5EF4-FFF2-40B4-BE49-F238E27FC236}">
                <a16:creationId xmlns:a16="http://schemas.microsoft.com/office/drawing/2014/main" id="{7D38A437-2130-44A2-8323-03E757A89DC0}"/>
              </a:ext>
            </a:extLst>
          </p:cNvPr>
          <p:cNvPicPr>
            <a:picLocks noChangeAspect="1"/>
          </p:cNvPicPr>
          <p:nvPr/>
        </p:nvPicPr>
        <p:blipFill>
          <a:blip r:embed="rId4"/>
          <a:stretch>
            <a:fillRect/>
          </a:stretch>
        </p:blipFill>
        <p:spPr>
          <a:xfrm>
            <a:off x="5161390" y="3185971"/>
            <a:ext cx="1348884" cy="1349487"/>
          </a:xfrm>
          <a:prstGeom prst="rect">
            <a:avLst/>
          </a:prstGeom>
        </p:spPr>
      </p:pic>
      <p:pic>
        <p:nvPicPr>
          <p:cNvPr id="7" name="Picture 12" descr="A close up of a logo&#10;&#10;Description automatically generated">
            <a:extLst>
              <a:ext uri="{FF2B5EF4-FFF2-40B4-BE49-F238E27FC236}">
                <a16:creationId xmlns:a16="http://schemas.microsoft.com/office/drawing/2014/main" id="{F0E38BD4-A359-42E7-B8BA-F28980E0608B}"/>
              </a:ext>
            </a:extLst>
          </p:cNvPr>
          <p:cNvPicPr>
            <a:picLocks noChangeAspect="1"/>
          </p:cNvPicPr>
          <p:nvPr/>
        </p:nvPicPr>
        <p:blipFill>
          <a:blip r:embed="rId5"/>
          <a:stretch>
            <a:fillRect/>
          </a:stretch>
        </p:blipFill>
        <p:spPr>
          <a:xfrm>
            <a:off x="5161390" y="4805059"/>
            <a:ext cx="1524351" cy="1344508"/>
          </a:xfrm>
          <a:prstGeom prst="rect">
            <a:avLst/>
          </a:prstGeom>
        </p:spPr>
      </p:pic>
      <p:pic>
        <p:nvPicPr>
          <p:cNvPr id="9" name="Picture 8">
            <a:extLst>
              <a:ext uri="{FF2B5EF4-FFF2-40B4-BE49-F238E27FC236}">
                <a16:creationId xmlns:a16="http://schemas.microsoft.com/office/drawing/2014/main" id="{DF3517BC-42A8-4C2E-A11A-B8827643E011}"/>
              </a:ext>
            </a:extLst>
          </p:cNvPr>
          <p:cNvPicPr>
            <a:picLocks noChangeAspect="1"/>
          </p:cNvPicPr>
          <p:nvPr/>
        </p:nvPicPr>
        <p:blipFill rotWithShape="1">
          <a:blip r:embed="rId6"/>
          <a:srcRect l="2500" t="50000" r="66027" b="19011"/>
          <a:stretch/>
        </p:blipFill>
        <p:spPr>
          <a:xfrm>
            <a:off x="1103223" y="2643211"/>
            <a:ext cx="1969273" cy="1085520"/>
          </a:xfrm>
          <a:prstGeom prst="rect">
            <a:avLst/>
          </a:prstGeom>
        </p:spPr>
      </p:pic>
      <p:pic>
        <p:nvPicPr>
          <p:cNvPr id="1026" name="Picture 5" descr="A picture containing text&#10;&#10;Description automatically generated">
            <a:extLst>
              <a:ext uri="{FF2B5EF4-FFF2-40B4-BE49-F238E27FC236}">
                <a16:creationId xmlns:a16="http://schemas.microsoft.com/office/drawing/2014/main" id="{89035EB1-6F49-427F-A269-A7B26EA3B21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817" t="10851" r="9447" b="12106"/>
          <a:stretch/>
        </p:blipFill>
        <p:spPr bwMode="auto">
          <a:xfrm>
            <a:off x="6910992" y="4692071"/>
            <a:ext cx="1524351" cy="167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66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60" y="3153669"/>
            <a:ext cx="1625057" cy="97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02920" y="365759"/>
            <a:ext cx="8241030" cy="920115"/>
          </a:xfrm>
        </p:spPr>
        <p:txBody>
          <a:bodyPr/>
          <a:lstStyle/>
          <a:p>
            <a:r>
              <a:rPr lang="en-US">
                <a:solidFill>
                  <a:schemeClr val="tx2"/>
                </a:solidFill>
              </a:rPr>
              <a:t>ID NOW™</a:t>
            </a:r>
            <a:br>
              <a:rPr lang="en-US">
                <a:solidFill>
                  <a:schemeClr val="tx2"/>
                </a:solidFill>
              </a:rPr>
            </a:br>
            <a:r>
              <a:rPr lang="en-US" sz="2400" i="1">
                <a:solidFill>
                  <a:schemeClr val="tx2"/>
                </a:solidFill>
              </a:rPr>
              <a:t>Testing Components</a:t>
            </a:r>
          </a:p>
        </p:txBody>
      </p:sp>
      <p:sp>
        <p:nvSpPr>
          <p:cNvPr id="7" name="Text Placeholder 6"/>
          <p:cNvSpPr>
            <a:spLocks noGrp="1"/>
          </p:cNvSpPr>
          <p:nvPr>
            <p:ph type="body" sz="quarter" idx="13"/>
          </p:nvPr>
        </p:nvSpPr>
        <p:spPr>
          <a:xfrm>
            <a:off x="1856250" y="1658446"/>
            <a:ext cx="3944475" cy="4257618"/>
          </a:xfrm>
        </p:spPr>
        <p:txBody>
          <a:bodyPr vert="horz" lIns="0" tIns="0" rIns="91440" bIns="45720" rtlCol="0" anchor="t">
            <a:normAutofit/>
          </a:bodyPr>
          <a:lstStyle/>
          <a:p>
            <a:pPr marL="170180" indent="-170180">
              <a:buFont typeface="Arial" panose="05000000000000000000" pitchFamily="2" charset="2"/>
              <a:buChar char="•"/>
            </a:pPr>
            <a:r>
              <a:rPr lang="en-US" sz="2000" dirty="0">
                <a:latin typeface="+mj-lt"/>
                <a:cs typeface="Calibri"/>
              </a:rPr>
              <a:t>Orange Test Base</a:t>
            </a:r>
          </a:p>
          <a:p>
            <a:pPr marL="389255" lvl="1">
              <a:buChar char="•"/>
            </a:pPr>
            <a:r>
              <a:rPr lang="en-US" dirty="0"/>
              <a:t>Contains reagents for the targeted amplification and internal control</a:t>
            </a:r>
            <a:endParaRPr lang="en-US" sz="2000" dirty="0">
              <a:latin typeface="+mj-lt"/>
              <a:cs typeface="Calibri"/>
            </a:endParaRPr>
          </a:p>
          <a:p>
            <a:pPr marL="0" indent="0">
              <a:buNone/>
            </a:pPr>
            <a:endParaRPr lang="en-US" sz="2000" dirty="0">
              <a:latin typeface="+mj-lt"/>
              <a:cs typeface="Calibri"/>
            </a:endParaRPr>
          </a:p>
          <a:p>
            <a:pPr marL="170180" indent="-170180">
              <a:buFont typeface="Arial" panose="05000000000000000000" pitchFamily="2" charset="2"/>
              <a:buChar char="•"/>
            </a:pPr>
            <a:r>
              <a:rPr lang="en-US" sz="2000" dirty="0">
                <a:latin typeface="+mj-lt"/>
                <a:cs typeface="Calibri"/>
              </a:rPr>
              <a:t>Blue Sample Receiver</a:t>
            </a:r>
          </a:p>
          <a:p>
            <a:pPr marL="389255" lvl="1">
              <a:buChar char="•"/>
            </a:pPr>
            <a:r>
              <a:rPr lang="en-US" dirty="0"/>
              <a:t>Removes sample from swab</a:t>
            </a:r>
          </a:p>
          <a:p>
            <a:pPr marL="389255" lvl="1">
              <a:buFont typeface="Arial" panose="020B0604020202020204" pitchFamily="34" charset="0"/>
              <a:buChar char="•"/>
            </a:pPr>
            <a:r>
              <a:rPr lang="en-US" dirty="0">
                <a:solidFill>
                  <a:srgbClr val="000000"/>
                </a:solidFill>
                <a:latin typeface="Georgia"/>
              </a:rPr>
              <a:t>Contains elution/lysis buffer</a:t>
            </a:r>
          </a:p>
          <a:p>
            <a:pPr marL="0" indent="0">
              <a:buNone/>
            </a:pPr>
            <a:endParaRPr lang="en-US" sz="2800" dirty="0">
              <a:latin typeface="+mj-lt"/>
            </a:endParaRPr>
          </a:p>
          <a:p>
            <a:pPr marL="170180" indent="-170180">
              <a:buFont typeface="Arial" panose="05000000000000000000" pitchFamily="2" charset="2"/>
              <a:buChar char="•"/>
            </a:pPr>
            <a:r>
              <a:rPr lang="en-US" sz="2000" dirty="0">
                <a:latin typeface="+mj-lt"/>
                <a:cs typeface="Calibri"/>
              </a:rPr>
              <a:t>White Transfer Cartridge</a:t>
            </a:r>
          </a:p>
          <a:p>
            <a:pPr marL="389255" lvl="1">
              <a:buChar char="•"/>
            </a:pPr>
            <a:r>
              <a:rPr lang="en-US" dirty="0"/>
              <a:t>Transfers sample from the receiver to the test base</a:t>
            </a:r>
          </a:p>
          <a:p>
            <a:pPr marL="389255" lvl="1">
              <a:buChar char="•"/>
            </a:pPr>
            <a:endParaRPr lang="en-US" sz="2000" dirty="0"/>
          </a:p>
          <a:p>
            <a:pPr marL="389255" lvl="1">
              <a:buChar char="•"/>
            </a:pPr>
            <a:endParaRPr lang="en-US" sz="2000" dirty="0"/>
          </a:p>
          <a:p>
            <a:pPr marL="0" indent="0">
              <a:buNone/>
            </a:pPr>
            <a:endParaRPr lang="en-US" dirty="0"/>
          </a:p>
          <a:p>
            <a:pPr marL="389255" lvl="1"/>
            <a:endParaRPr lang="en-US" sz="1950" dirty="0"/>
          </a:p>
          <a:p>
            <a:pPr marL="389255" lvl="1"/>
            <a:endParaRPr lang="en-US" sz="1950" dirty="0"/>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50" y="1573262"/>
            <a:ext cx="1188743" cy="129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504" y="4469455"/>
            <a:ext cx="1476436" cy="144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ECF39EAD-3E1C-49A7-AB2F-C3A47E94C5F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138" r="26389"/>
          <a:stretch/>
        </p:blipFill>
        <p:spPr>
          <a:xfrm>
            <a:off x="5684651" y="1430331"/>
            <a:ext cx="3206198" cy="3997338"/>
          </a:xfrm>
          <a:prstGeom prst="rect">
            <a:avLst/>
          </a:prstGeom>
        </p:spPr>
      </p:pic>
    </p:spTree>
    <p:extLst>
      <p:ext uri="{BB962C8B-B14F-4D97-AF65-F5344CB8AC3E}">
        <p14:creationId xmlns:p14="http://schemas.microsoft.com/office/powerpoint/2010/main" val="1677263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20BA-0DC1-4A83-A1EB-10EFE3549F58}"/>
              </a:ext>
            </a:extLst>
          </p:cNvPr>
          <p:cNvSpPr>
            <a:spLocks noGrp="1"/>
          </p:cNvSpPr>
          <p:nvPr>
            <p:ph type="title"/>
          </p:nvPr>
        </p:nvSpPr>
        <p:spPr/>
        <p:txBody>
          <a:bodyPr anchor="t">
            <a:normAutofit/>
          </a:bodyPr>
          <a:lstStyle/>
          <a:p>
            <a:r>
              <a:rPr lang="en-US" dirty="0"/>
              <a:t>Reagent Overview</a:t>
            </a:r>
            <a:br>
              <a:rPr lang="en-US" dirty="0"/>
            </a:br>
            <a:r>
              <a:rPr lang="en-US" sz="2000" i="1" dirty="0"/>
              <a:t>Influenza A &amp; B 2</a:t>
            </a:r>
            <a:endParaRPr lang="en-US" i="1" dirty="0"/>
          </a:p>
        </p:txBody>
      </p:sp>
      <p:sp>
        <p:nvSpPr>
          <p:cNvPr id="3" name="Content Placeholder 2">
            <a:extLst>
              <a:ext uri="{FF2B5EF4-FFF2-40B4-BE49-F238E27FC236}">
                <a16:creationId xmlns:a16="http://schemas.microsoft.com/office/drawing/2014/main" id="{E458339D-91F9-44B9-A39A-86BF43EB214D}"/>
              </a:ext>
            </a:extLst>
          </p:cNvPr>
          <p:cNvSpPr>
            <a:spLocks noGrp="1"/>
          </p:cNvSpPr>
          <p:nvPr>
            <p:ph sz="half" idx="1"/>
          </p:nvPr>
        </p:nvSpPr>
        <p:spPr>
          <a:xfrm>
            <a:off x="502920" y="1451610"/>
            <a:ext cx="4069080" cy="4960620"/>
          </a:xfrm>
        </p:spPr>
        <p:txBody>
          <a:bodyPr vert="horz" lIns="0" tIns="0" rIns="91440" bIns="45720" rtlCol="0" anchor="t">
            <a:normAutofit/>
          </a:bodyPr>
          <a:lstStyle/>
          <a:p>
            <a:pPr>
              <a:lnSpc>
                <a:spcPct val="90000"/>
              </a:lnSpc>
            </a:pPr>
            <a:r>
              <a:rPr lang="en-US" sz="2000" dirty="0">
                <a:latin typeface="+mj-lt"/>
              </a:rPr>
              <a:t>Sample Type</a:t>
            </a:r>
          </a:p>
          <a:p>
            <a:pPr marL="285750" indent="-285750">
              <a:lnSpc>
                <a:spcPct val="90000"/>
              </a:lnSpc>
              <a:buFont typeface="Arial" panose="020B0604020202020204" pitchFamily="34" charset="0"/>
              <a:buChar char="•"/>
            </a:pPr>
            <a:r>
              <a:rPr lang="en-US" b="0" dirty="0">
                <a:solidFill>
                  <a:schemeClr val="tx1"/>
                </a:solidFill>
                <a:latin typeface="+mn-lt"/>
              </a:rPr>
              <a:t>Nasal swab</a:t>
            </a:r>
          </a:p>
          <a:p>
            <a:pPr marL="285750" indent="-285750">
              <a:lnSpc>
                <a:spcPct val="90000"/>
              </a:lnSpc>
              <a:buFont typeface="Arial" panose="020B0604020202020204" pitchFamily="34" charset="0"/>
              <a:buChar char="•"/>
            </a:pPr>
            <a:r>
              <a:rPr lang="en-US" b="0" dirty="0">
                <a:solidFill>
                  <a:schemeClr val="tx1"/>
                </a:solidFill>
                <a:latin typeface="+mn-lt"/>
              </a:rPr>
              <a:t>Nasopharyngeal (NP) swab</a:t>
            </a:r>
          </a:p>
          <a:p>
            <a:pPr marL="285750" indent="-285750">
              <a:lnSpc>
                <a:spcPct val="90000"/>
              </a:lnSpc>
              <a:buFont typeface="Arial" panose="020B0604020202020204" pitchFamily="34" charset="0"/>
              <a:buChar char="•"/>
            </a:pPr>
            <a:r>
              <a:rPr lang="en-US" b="0" dirty="0">
                <a:solidFill>
                  <a:schemeClr val="tx1"/>
                </a:solidFill>
                <a:latin typeface="+mn-lt"/>
              </a:rPr>
              <a:t>Nasal or NP swab with VTM</a:t>
            </a:r>
          </a:p>
          <a:p>
            <a:pPr>
              <a:lnSpc>
                <a:spcPct val="90000"/>
              </a:lnSpc>
            </a:pPr>
            <a:endParaRPr lang="en-US" sz="2400" dirty="0"/>
          </a:p>
          <a:p>
            <a:pPr>
              <a:lnSpc>
                <a:spcPct val="90000"/>
              </a:lnSpc>
            </a:pPr>
            <a:r>
              <a:rPr lang="en-US" sz="2000" dirty="0">
                <a:latin typeface="+mj-lt"/>
              </a:rPr>
              <a:t>Sample Storage</a:t>
            </a:r>
            <a:endParaRPr lang="en-US" sz="1400" dirty="0">
              <a:solidFill>
                <a:schemeClr val="tx1"/>
              </a:solidFill>
              <a:latin typeface="+mj-lt"/>
            </a:endParaRPr>
          </a:p>
          <a:p>
            <a:pPr>
              <a:lnSpc>
                <a:spcPct val="90000"/>
              </a:lnSpc>
            </a:pPr>
            <a:r>
              <a:rPr lang="en-US" dirty="0">
                <a:solidFill>
                  <a:schemeClr val="tx1"/>
                </a:solidFill>
                <a:latin typeface="+mn-lt"/>
              </a:rPr>
              <a:t>Direct Swab:</a:t>
            </a:r>
          </a:p>
          <a:p>
            <a:pPr marL="455295" lvl="1" indent="-285750">
              <a:lnSpc>
                <a:spcPct val="90000"/>
              </a:lnSpc>
            </a:pPr>
            <a:r>
              <a:rPr lang="en-US" sz="1600" dirty="0"/>
              <a:t>2 Hours at Room Temperature</a:t>
            </a:r>
          </a:p>
          <a:p>
            <a:pPr marL="455295" lvl="1" indent="-285750">
              <a:lnSpc>
                <a:spcPct val="90000"/>
              </a:lnSpc>
            </a:pPr>
            <a:r>
              <a:rPr lang="en-US" sz="1600" dirty="0"/>
              <a:t>Up to 24 hours at 2-8</a:t>
            </a:r>
            <a:r>
              <a:rPr lang="en-US" sz="1600" baseline="30000" dirty="0"/>
              <a:t>o</a:t>
            </a:r>
            <a:r>
              <a:rPr lang="en-US" sz="1600" dirty="0"/>
              <a:t>C</a:t>
            </a:r>
          </a:p>
          <a:p>
            <a:pPr marL="455295" lvl="1" indent="-285750">
              <a:lnSpc>
                <a:spcPct val="90000"/>
              </a:lnSpc>
            </a:pPr>
            <a:endParaRPr lang="en-US" dirty="0"/>
          </a:p>
          <a:p>
            <a:pPr>
              <a:lnSpc>
                <a:spcPct val="90000"/>
              </a:lnSpc>
            </a:pPr>
            <a:r>
              <a:rPr lang="en-US" dirty="0">
                <a:solidFill>
                  <a:schemeClr val="tx1"/>
                </a:solidFill>
                <a:latin typeface="+mn-lt"/>
              </a:rPr>
              <a:t>VTM:</a:t>
            </a:r>
          </a:p>
          <a:p>
            <a:pPr marL="455295" lvl="1" indent="-285750">
              <a:lnSpc>
                <a:spcPct val="90000"/>
              </a:lnSpc>
            </a:pPr>
            <a:r>
              <a:rPr lang="en-US" sz="1600" dirty="0"/>
              <a:t>8 hours at Room Temperature</a:t>
            </a:r>
          </a:p>
          <a:p>
            <a:pPr marL="455295" lvl="1" indent="-285750">
              <a:lnSpc>
                <a:spcPct val="90000"/>
              </a:lnSpc>
            </a:pPr>
            <a:r>
              <a:rPr lang="en-US" sz="1600" dirty="0"/>
              <a:t>72 hours at 2-8</a:t>
            </a:r>
            <a:r>
              <a:rPr lang="en-US" sz="1600" baseline="30000" dirty="0"/>
              <a:t>o</a:t>
            </a:r>
            <a:r>
              <a:rPr lang="en-US" sz="1600" dirty="0"/>
              <a:t>C</a:t>
            </a:r>
          </a:p>
          <a:p>
            <a:pPr marL="455295" lvl="1" indent="-285750">
              <a:lnSpc>
                <a:spcPct val="90000"/>
              </a:lnSpc>
            </a:pPr>
            <a:endParaRPr lang="en-US" sz="1600" dirty="0"/>
          </a:p>
          <a:p>
            <a:pPr marL="169545" lvl="1" indent="0">
              <a:lnSpc>
                <a:spcPct val="90000"/>
              </a:lnSpc>
              <a:buNone/>
            </a:pPr>
            <a:endParaRPr lang="en-US" sz="1600" dirty="0"/>
          </a:p>
        </p:txBody>
      </p:sp>
      <p:pic>
        <p:nvPicPr>
          <p:cNvPr id="9" name="Picture 6" descr="A picture containing device&#10;&#10;Description automatically generated">
            <a:extLst>
              <a:ext uri="{FF2B5EF4-FFF2-40B4-BE49-F238E27FC236}">
                <a16:creationId xmlns:a16="http://schemas.microsoft.com/office/drawing/2014/main" id="{8880610E-DE71-4594-9F77-CF834040ACF9}"/>
              </a:ext>
            </a:extLst>
          </p:cNvPr>
          <p:cNvPicPr>
            <a:picLocks noGrp="1" noChangeAspect="1"/>
          </p:cNvPicPr>
          <p:nvPr>
            <p:ph sz="half" idx="2"/>
          </p:nvPr>
        </p:nvPicPr>
        <p:blipFill>
          <a:blip r:embed="rId2"/>
          <a:stretch>
            <a:fillRect/>
          </a:stretch>
        </p:blipFill>
        <p:spPr>
          <a:xfrm>
            <a:off x="5202148" y="1564313"/>
            <a:ext cx="2808783" cy="2818638"/>
          </a:xfrm>
          <a:prstGeom prst="rect">
            <a:avLst/>
          </a:prstGeom>
          <a:noFill/>
        </p:spPr>
      </p:pic>
      <p:sp>
        <p:nvSpPr>
          <p:cNvPr id="7" name="Slide Number Placeholder 6">
            <a:extLst>
              <a:ext uri="{FF2B5EF4-FFF2-40B4-BE49-F238E27FC236}">
                <a16:creationId xmlns:a16="http://schemas.microsoft.com/office/drawing/2014/main" id="{0329D30E-DFBD-4833-965E-2BDEC8CEDBB3}"/>
              </a:ext>
            </a:extLst>
          </p:cNvPr>
          <p:cNvSpPr>
            <a:spLocks noGrp="1"/>
          </p:cNvSpPr>
          <p:nvPr>
            <p:ph type="sldNum" sz="quarter" idx="12"/>
          </p:nvPr>
        </p:nvSpPr>
        <p:spPr/>
        <p:txBody>
          <a:bodyPr anchor="b">
            <a:normAutofit/>
          </a:bodyPr>
          <a:lstStyle/>
          <a:p>
            <a:pPr>
              <a:spcAft>
                <a:spcPts val="600"/>
              </a:spcAft>
            </a:pPr>
            <a:fld id="{A2885E78-1F86-4A3D-9EE1-B0103B1CEF15}" type="slidenum">
              <a:rPr lang="en-US" smtClean="0">
                <a:solidFill>
                  <a:srgbClr val="000000"/>
                </a:solidFill>
              </a:rPr>
              <a:pPr>
                <a:spcAft>
                  <a:spcPts val="600"/>
                </a:spcAft>
              </a:pPr>
              <a:t>12</a:t>
            </a:fld>
            <a:endParaRPr lang="en-US">
              <a:solidFill>
                <a:srgbClr val="000000"/>
              </a:solidFill>
            </a:endParaRPr>
          </a:p>
        </p:txBody>
      </p:sp>
      <p:sp>
        <p:nvSpPr>
          <p:cNvPr id="20" name="Text Placeholder 19">
            <a:extLst>
              <a:ext uri="{FF2B5EF4-FFF2-40B4-BE49-F238E27FC236}">
                <a16:creationId xmlns:a16="http://schemas.microsoft.com/office/drawing/2014/main" id="{EDC59817-9E2B-4414-B51E-2C159E171E58}"/>
              </a:ext>
            </a:extLst>
          </p:cNvPr>
          <p:cNvSpPr>
            <a:spLocks noGrp="1"/>
          </p:cNvSpPr>
          <p:nvPr>
            <p:ph type="body" sz="quarter" idx="14"/>
          </p:nvPr>
        </p:nvSpPr>
        <p:spPr>
          <a:xfrm>
            <a:off x="4683514" y="4545747"/>
            <a:ext cx="4069080" cy="1057730"/>
          </a:xfrm>
        </p:spPr>
        <p:txBody>
          <a:bodyPr vert="horz" lIns="0" tIns="0" rIns="91440" bIns="45720" rtlCol="0" anchor="t">
            <a:noAutofit/>
          </a:bodyPr>
          <a:lstStyle/>
          <a:p>
            <a:pPr algn="ctr" fontAlgn="base"/>
            <a:r>
              <a:rPr lang="en-US" sz="1800" dirty="0">
                <a:solidFill>
                  <a:schemeClr val="tx1"/>
                </a:solidFill>
                <a:cs typeface="Calibri"/>
              </a:rPr>
              <a:t>Positive results in as few as </a:t>
            </a:r>
            <a:r>
              <a:rPr lang="en-US" sz="1800" u="sng" dirty="0">
                <a:solidFill>
                  <a:schemeClr val="tx1"/>
                </a:solidFill>
                <a:cs typeface="Calibri"/>
              </a:rPr>
              <a:t>5 minutes </a:t>
            </a:r>
            <a:r>
              <a:rPr lang="en-US" sz="1800" dirty="0">
                <a:solidFill>
                  <a:schemeClr val="tx1"/>
                </a:solidFill>
                <a:cs typeface="Calibri"/>
              </a:rPr>
              <a:t>with early detection, negative results in 13 minutes </a:t>
            </a:r>
            <a:endParaRPr lang="en-US" sz="1800" dirty="0"/>
          </a:p>
        </p:txBody>
      </p:sp>
    </p:spTree>
    <p:extLst>
      <p:ext uri="{BB962C8B-B14F-4D97-AF65-F5344CB8AC3E}">
        <p14:creationId xmlns:p14="http://schemas.microsoft.com/office/powerpoint/2010/main" val="138505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text, businesscard&#10;&#10;Description automatically generated">
            <a:extLst>
              <a:ext uri="{FF2B5EF4-FFF2-40B4-BE49-F238E27FC236}">
                <a16:creationId xmlns:a16="http://schemas.microsoft.com/office/drawing/2014/main" id="{EA03B212-6082-452E-B32E-C9D133EBF03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0310" y="913220"/>
            <a:ext cx="4115980" cy="4115980"/>
          </a:xfrm>
        </p:spPr>
      </p:pic>
      <p:sp>
        <p:nvSpPr>
          <p:cNvPr id="2" name="Title 1">
            <a:extLst>
              <a:ext uri="{FF2B5EF4-FFF2-40B4-BE49-F238E27FC236}">
                <a16:creationId xmlns:a16="http://schemas.microsoft.com/office/drawing/2014/main" id="{1ED320BA-0DC1-4A83-A1EB-10EFE3549F58}"/>
              </a:ext>
            </a:extLst>
          </p:cNvPr>
          <p:cNvSpPr>
            <a:spLocks noGrp="1"/>
          </p:cNvSpPr>
          <p:nvPr>
            <p:ph type="title"/>
          </p:nvPr>
        </p:nvSpPr>
        <p:spPr/>
        <p:txBody>
          <a:bodyPr anchor="t">
            <a:normAutofit/>
          </a:bodyPr>
          <a:lstStyle/>
          <a:p>
            <a:r>
              <a:rPr lang="en-US" dirty="0"/>
              <a:t>Reagent Overview</a:t>
            </a:r>
            <a:br>
              <a:rPr lang="en-US" dirty="0"/>
            </a:br>
            <a:r>
              <a:rPr lang="en-US" sz="2000" i="1" dirty="0"/>
              <a:t>Strep A 2</a:t>
            </a:r>
            <a:endParaRPr lang="en-US" i="1" dirty="0"/>
          </a:p>
        </p:txBody>
      </p:sp>
      <p:sp>
        <p:nvSpPr>
          <p:cNvPr id="3" name="Content Placeholder 2">
            <a:extLst>
              <a:ext uri="{FF2B5EF4-FFF2-40B4-BE49-F238E27FC236}">
                <a16:creationId xmlns:a16="http://schemas.microsoft.com/office/drawing/2014/main" id="{E458339D-91F9-44B9-A39A-86BF43EB214D}"/>
              </a:ext>
            </a:extLst>
          </p:cNvPr>
          <p:cNvSpPr>
            <a:spLocks noGrp="1"/>
          </p:cNvSpPr>
          <p:nvPr>
            <p:ph sz="half" idx="1"/>
          </p:nvPr>
        </p:nvSpPr>
        <p:spPr>
          <a:xfrm>
            <a:off x="502920" y="1676019"/>
            <a:ext cx="3726180" cy="4960620"/>
          </a:xfrm>
        </p:spPr>
        <p:txBody>
          <a:bodyPr vert="horz" lIns="0" tIns="0" rIns="91440" bIns="45720" rtlCol="0" anchor="t">
            <a:normAutofit/>
          </a:bodyPr>
          <a:lstStyle/>
          <a:p>
            <a:pPr>
              <a:lnSpc>
                <a:spcPct val="90000"/>
              </a:lnSpc>
            </a:pPr>
            <a:r>
              <a:rPr lang="en-US" sz="2000" dirty="0">
                <a:latin typeface="+mj-lt"/>
              </a:rPr>
              <a:t>Sample Type</a:t>
            </a:r>
          </a:p>
          <a:p>
            <a:pPr marL="285750" indent="-285750">
              <a:lnSpc>
                <a:spcPct val="90000"/>
              </a:lnSpc>
              <a:buFont typeface="Arial" panose="020B0604020202020204" pitchFamily="34" charset="0"/>
              <a:buChar char="•"/>
            </a:pPr>
            <a:r>
              <a:rPr lang="en-US" b="0" dirty="0">
                <a:solidFill>
                  <a:schemeClr val="tx1"/>
                </a:solidFill>
                <a:latin typeface="+mn-lt"/>
              </a:rPr>
              <a:t>Throat Swab</a:t>
            </a:r>
          </a:p>
          <a:p>
            <a:pPr>
              <a:lnSpc>
                <a:spcPct val="90000"/>
              </a:lnSpc>
            </a:pPr>
            <a:endParaRPr lang="en-US" sz="2400" dirty="0"/>
          </a:p>
          <a:p>
            <a:pPr>
              <a:lnSpc>
                <a:spcPct val="90000"/>
              </a:lnSpc>
            </a:pPr>
            <a:r>
              <a:rPr lang="en-US" sz="2000" dirty="0">
                <a:latin typeface="+mj-lt"/>
              </a:rPr>
              <a:t>Sample Storage</a:t>
            </a:r>
            <a:endParaRPr lang="en-US" sz="1400" dirty="0">
              <a:solidFill>
                <a:schemeClr val="tx1"/>
              </a:solidFill>
              <a:latin typeface="+mj-lt"/>
            </a:endParaRPr>
          </a:p>
          <a:p>
            <a:pPr>
              <a:lnSpc>
                <a:spcPct val="90000"/>
              </a:lnSpc>
            </a:pPr>
            <a:r>
              <a:rPr lang="en-US" dirty="0">
                <a:solidFill>
                  <a:schemeClr val="tx1"/>
                </a:solidFill>
                <a:latin typeface="+mn-lt"/>
              </a:rPr>
              <a:t>Direct Swab:</a:t>
            </a:r>
          </a:p>
          <a:p>
            <a:pPr marL="455295" lvl="1" indent="-285750">
              <a:lnSpc>
                <a:spcPct val="90000"/>
              </a:lnSpc>
            </a:pPr>
            <a:r>
              <a:rPr lang="en-US" sz="1600" dirty="0"/>
              <a:t>Up to 72 hours at Room Temperature or at 2-8</a:t>
            </a:r>
            <a:r>
              <a:rPr lang="en-US" sz="1600" baseline="30000" dirty="0"/>
              <a:t>o</a:t>
            </a:r>
            <a:r>
              <a:rPr lang="en-US" sz="1600" dirty="0"/>
              <a:t>C</a:t>
            </a:r>
          </a:p>
          <a:p>
            <a:pPr marL="455295" lvl="1" indent="-285750">
              <a:lnSpc>
                <a:spcPct val="90000"/>
              </a:lnSpc>
            </a:pPr>
            <a:endParaRPr lang="en-US" sz="1600" dirty="0"/>
          </a:p>
          <a:p>
            <a:pPr marL="0" lvl="1" indent="0">
              <a:lnSpc>
                <a:spcPct val="90000"/>
              </a:lnSpc>
              <a:buNone/>
            </a:pPr>
            <a:r>
              <a:rPr lang="en-US" b="1" dirty="0"/>
              <a:t>Transport Media:</a:t>
            </a:r>
            <a:endParaRPr lang="en-US" sz="1600" dirty="0"/>
          </a:p>
          <a:p>
            <a:pPr marL="457200" lvl="1" indent="-285750">
              <a:lnSpc>
                <a:spcPct val="90000"/>
              </a:lnSpc>
            </a:pPr>
            <a:r>
              <a:rPr lang="en-US" sz="1600" dirty="0"/>
              <a:t>Throat swab in BBL™ CultureSwab™ Liquid Amies transport media system: Room Temp or 2-8°C up to 6 hrs. </a:t>
            </a:r>
          </a:p>
          <a:p>
            <a:pPr marL="455295" lvl="1" indent="-285750">
              <a:lnSpc>
                <a:spcPct val="90000"/>
              </a:lnSpc>
            </a:pPr>
            <a:endParaRPr lang="en-US" sz="1600" dirty="0"/>
          </a:p>
          <a:p>
            <a:pPr marL="169545" lvl="1" indent="0">
              <a:lnSpc>
                <a:spcPct val="90000"/>
              </a:lnSpc>
              <a:buNone/>
            </a:pPr>
            <a:endParaRPr lang="en-US" sz="1600" dirty="0"/>
          </a:p>
        </p:txBody>
      </p:sp>
      <p:sp>
        <p:nvSpPr>
          <p:cNvPr id="7" name="Slide Number Placeholder 6">
            <a:extLst>
              <a:ext uri="{FF2B5EF4-FFF2-40B4-BE49-F238E27FC236}">
                <a16:creationId xmlns:a16="http://schemas.microsoft.com/office/drawing/2014/main" id="{0329D30E-DFBD-4833-965E-2BDEC8CEDBB3}"/>
              </a:ext>
            </a:extLst>
          </p:cNvPr>
          <p:cNvSpPr>
            <a:spLocks noGrp="1"/>
          </p:cNvSpPr>
          <p:nvPr>
            <p:ph type="sldNum" sz="quarter" idx="12"/>
          </p:nvPr>
        </p:nvSpPr>
        <p:spPr/>
        <p:txBody>
          <a:bodyPr anchor="b">
            <a:normAutofit/>
          </a:bodyPr>
          <a:lstStyle/>
          <a:p>
            <a:pPr>
              <a:spcAft>
                <a:spcPts val="600"/>
              </a:spcAft>
            </a:pPr>
            <a:fld id="{A2885E78-1F86-4A3D-9EE1-B0103B1CEF15}" type="slidenum">
              <a:rPr lang="en-US" smtClean="0">
                <a:solidFill>
                  <a:srgbClr val="000000"/>
                </a:solidFill>
              </a:rPr>
              <a:pPr>
                <a:spcAft>
                  <a:spcPts val="600"/>
                </a:spcAft>
              </a:pPr>
              <a:t>13</a:t>
            </a:fld>
            <a:endParaRPr lang="en-US">
              <a:solidFill>
                <a:srgbClr val="000000"/>
              </a:solidFill>
            </a:endParaRPr>
          </a:p>
        </p:txBody>
      </p:sp>
      <p:sp>
        <p:nvSpPr>
          <p:cNvPr id="20" name="Text Placeholder 19">
            <a:extLst>
              <a:ext uri="{FF2B5EF4-FFF2-40B4-BE49-F238E27FC236}">
                <a16:creationId xmlns:a16="http://schemas.microsoft.com/office/drawing/2014/main" id="{EDC59817-9E2B-4414-B51E-2C159E171E58}"/>
              </a:ext>
            </a:extLst>
          </p:cNvPr>
          <p:cNvSpPr>
            <a:spLocks noGrp="1"/>
          </p:cNvSpPr>
          <p:nvPr>
            <p:ph type="body" sz="quarter" idx="14"/>
          </p:nvPr>
        </p:nvSpPr>
        <p:spPr>
          <a:xfrm>
            <a:off x="5120493" y="4500335"/>
            <a:ext cx="3438897" cy="1057730"/>
          </a:xfrm>
        </p:spPr>
        <p:txBody>
          <a:bodyPr vert="horz" lIns="0" tIns="0" rIns="91440" bIns="45720" rtlCol="0" anchor="t">
            <a:noAutofit/>
          </a:bodyPr>
          <a:lstStyle/>
          <a:p>
            <a:pPr algn="ctr" fontAlgn="base"/>
            <a:r>
              <a:rPr lang="en-US" sz="1800" dirty="0">
                <a:solidFill>
                  <a:schemeClr val="tx1"/>
                </a:solidFill>
                <a:cs typeface="Calibri"/>
              </a:rPr>
              <a:t>Strep A 2 positive results in as few as </a:t>
            </a:r>
            <a:r>
              <a:rPr lang="en-US" sz="1800" u="sng" dirty="0">
                <a:solidFill>
                  <a:schemeClr val="tx1"/>
                </a:solidFill>
                <a:cs typeface="Calibri"/>
              </a:rPr>
              <a:t>2 minutes</a:t>
            </a:r>
            <a:r>
              <a:rPr lang="en-US" sz="1800" dirty="0">
                <a:solidFill>
                  <a:schemeClr val="tx1"/>
                </a:solidFill>
                <a:cs typeface="Calibri"/>
              </a:rPr>
              <a:t>, negative results in 6 minutes</a:t>
            </a:r>
          </a:p>
          <a:p>
            <a:pPr algn="ctr"/>
            <a:endParaRPr lang="en-US" sz="1800" dirty="0"/>
          </a:p>
        </p:txBody>
      </p:sp>
    </p:spTree>
    <p:extLst>
      <p:ext uri="{BB962C8B-B14F-4D97-AF65-F5344CB8AC3E}">
        <p14:creationId xmlns:p14="http://schemas.microsoft.com/office/powerpoint/2010/main" val="4182819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20BA-0DC1-4A83-A1EB-10EFE3549F58}"/>
              </a:ext>
            </a:extLst>
          </p:cNvPr>
          <p:cNvSpPr>
            <a:spLocks noGrp="1"/>
          </p:cNvSpPr>
          <p:nvPr>
            <p:ph type="title"/>
          </p:nvPr>
        </p:nvSpPr>
        <p:spPr/>
        <p:txBody>
          <a:bodyPr anchor="t">
            <a:normAutofit/>
          </a:bodyPr>
          <a:lstStyle/>
          <a:p>
            <a:r>
              <a:rPr lang="en-US" dirty="0"/>
              <a:t>Reagent Overview</a:t>
            </a:r>
            <a:br>
              <a:rPr lang="en-US" dirty="0"/>
            </a:br>
            <a:r>
              <a:rPr lang="en-US" sz="2000" i="1" dirty="0"/>
              <a:t>RSV</a:t>
            </a:r>
            <a:endParaRPr lang="en-US" i="1" dirty="0"/>
          </a:p>
        </p:txBody>
      </p:sp>
      <p:sp>
        <p:nvSpPr>
          <p:cNvPr id="3" name="Content Placeholder 2">
            <a:extLst>
              <a:ext uri="{FF2B5EF4-FFF2-40B4-BE49-F238E27FC236}">
                <a16:creationId xmlns:a16="http://schemas.microsoft.com/office/drawing/2014/main" id="{E458339D-91F9-44B9-A39A-86BF43EB214D}"/>
              </a:ext>
            </a:extLst>
          </p:cNvPr>
          <p:cNvSpPr>
            <a:spLocks noGrp="1"/>
          </p:cNvSpPr>
          <p:nvPr>
            <p:ph sz="half" idx="1"/>
          </p:nvPr>
        </p:nvSpPr>
        <p:spPr>
          <a:xfrm>
            <a:off x="502920" y="1467612"/>
            <a:ext cx="4069080" cy="4960620"/>
          </a:xfrm>
        </p:spPr>
        <p:txBody>
          <a:bodyPr vert="horz" lIns="0" tIns="0" rIns="91440" bIns="45720" rtlCol="0" anchor="t">
            <a:normAutofit/>
          </a:bodyPr>
          <a:lstStyle/>
          <a:p>
            <a:pPr>
              <a:lnSpc>
                <a:spcPct val="90000"/>
              </a:lnSpc>
            </a:pPr>
            <a:r>
              <a:rPr lang="en-US" sz="2000" dirty="0">
                <a:latin typeface="+mj-lt"/>
              </a:rPr>
              <a:t>Sample Type</a:t>
            </a:r>
          </a:p>
          <a:p>
            <a:pPr marL="285750" indent="-285750">
              <a:lnSpc>
                <a:spcPct val="90000"/>
              </a:lnSpc>
              <a:buFont typeface="Arial" panose="020B0604020202020204" pitchFamily="34" charset="0"/>
              <a:buChar char="•"/>
            </a:pPr>
            <a:r>
              <a:rPr lang="en-US" b="0" dirty="0">
                <a:solidFill>
                  <a:schemeClr val="tx1"/>
                </a:solidFill>
                <a:latin typeface="+mn-lt"/>
              </a:rPr>
              <a:t>Nasopharyngeal (NP) Swab</a:t>
            </a:r>
          </a:p>
          <a:p>
            <a:pPr marL="285750" indent="-285750">
              <a:lnSpc>
                <a:spcPct val="90000"/>
              </a:lnSpc>
              <a:buFont typeface="Arial" panose="020B0604020202020204" pitchFamily="34" charset="0"/>
              <a:buChar char="•"/>
            </a:pPr>
            <a:r>
              <a:rPr lang="en-US" b="0" dirty="0">
                <a:solidFill>
                  <a:schemeClr val="tx1"/>
                </a:solidFill>
                <a:latin typeface="+mn-lt"/>
              </a:rPr>
              <a:t>NP Swab with VTM</a:t>
            </a:r>
          </a:p>
          <a:p>
            <a:pPr>
              <a:lnSpc>
                <a:spcPct val="90000"/>
              </a:lnSpc>
            </a:pPr>
            <a:endParaRPr lang="en-US" sz="2400" dirty="0"/>
          </a:p>
          <a:p>
            <a:pPr>
              <a:lnSpc>
                <a:spcPct val="90000"/>
              </a:lnSpc>
            </a:pPr>
            <a:r>
              <a:rPr lang="en-US" sz="2000" dirty="0">
                <a:latin typeface="+mj-lt"/>
              </a:rPr>
              <a:t>Sample Storage</a:t>
            </a:r>
            <a:endParaRPr lang="en-US" sz="1400" dirty="0">
              <a:solidFill>
                <a:schemeClr val="tx1"/>
              </a:solidFill>
              <a:latin typeface="+mj-lt"/>
            </a:endParaRPr>
          </a:p>
          <a:p>
            <a:pPr>
              <a:lnSpc>
                <a:spcPct val="90000"/>
              </a:lnSpc>
            </a:pPr>
            <a:r>
              <a:rPr lang="en-US" dirty="0">
                <a:solidFill>
                  <a:schemeClr val="tx1"/>
                </a:solidFill>
                <a:latin typeface="+mn-lt"/>
              </a:rPr>
              <a:t>Direct Swab:</a:t>
            </a:r>
          </a:p>
          <a:p>
            <a:pPr marL="455295" lvl="1" indent="-285750">
              <a:lnSpc>
                <a:spcPct val="90000"/>
              </a:lnSpc>
            </a:pPr>
            <a:r>
              <a:rPr lang="en-US" sz="1600" dirty="0"/>
              <a:t>2 Hours at Room Temperature</a:t>
            </a:r>
          </a:p>
          <a:p>
            <a:pPr marL="455295" lvl="1" indent="-285750">
              <a:lnSpc>
                <a:spcPct val="90000"/>
              </a:lnSpc>
            </a:pPr>
            <a:r>
              <a:rPr lang="en-US" sz="1600" dirty="0"/>
              <a:t>Up to 24 hours at 2-8</a:t>
            </a:r>
            <a:r>
              <a:rPr lang="en-US" sz="1600" baseline="30000" dirty="0"/>
              <a:t>o</a:t>
            </a:r>
            <a:r>
              <a:rPr lang="en-US" sz="1600" dirty="0"/>
              <a:t>C</a:t>
            </a:r>
          </a:p>
          <a:p>
            <a:pPr marL="455295" lvl="1" indent="-285750">
              <a:lnSpc>
                <a:spcPct val="90000"/>
              </a:lnSpc>
            </a:pPr>
            <a:endParaRPr lang="en-US" dirty="0"/>
          </a:p>
          <a:p>
            <a:pPr>
              <a:lnSpc>
                <a:spcPct val="90000"/>
              </a:lnSpc>
            </a:pPr>
            <a:r>
              <a:rPr lang="en-US" dirty="0">
                <a:solidFill>
                  <a:schemeClr val="tx1"/>
                </a:solidFill>
                <a:latin typeface="+mn-lt"/>
              </a:rPr>
              <a:t>VTM:</a:t>
            </a:r>
          </a:p>
          <a:p>
            <a:pPr marL="455295" lvl="1" indent="-285750">
              <a:lnSpc>
                <a:spcPct val="90000"/>
              </a:lnSpc>
            </a:pPr>
            <a:r>
              <a:rPr lang="en-US" sz="1600" dirty="0"/>
              <a:t>8 hours at room temperature</a:t>
            </a:r>
          </a:p>
          <a:p>
            <a:pPr marL="455295" lvl="1" indent="-285750">
              <a:lnSpc>
                <a:spcPct val="90000"/>
              </a:lnSpc>
            </a:pPr>
            <a:r>
              <a:rPr lang="en-US" sz="1600" dirty="0"/>
              <a:t>24 hours at 2-8</a:t>
            </a:r>
            <a:r>
              <a:rPr lang="en-US" sz="1600" baseline="30000" dirty="0"/>
              <a:t>o</a:t>
            </a:r>
            <a:r>
              <a:rPr lang="en-US" sz="1600" dirty="0"/>
              <a:t>C</a:t>
            </a:r>
          </a:p>
          <a:p>
            <a:pPr marL="455295" lvl="1" indent="-285750">
              <a:lnSpc>
                <a:spcPct val="90000"/>
              </a:lnSpc>
            </a:pPr>
            <a:endParaRPr lang="en-US" sz="1600" dirty="0"/>
          </a:p>
          <a:p>
            <a:pPr marL="169545" lvl="1" indent="0">
              <a:lnSpc>
                <a:spcPct val="90000"/>
              </a:lnSpc>
              <a:buNone/>
            </a:pPr>
            <a:endParaRPr lang="en-US" sz="1600" dirty="0"/>
          </a:p>
        </p:txBody>
      </p:sp>
      <p:sp>
        <p:nvSpPr>
          <p:cNvPr id="7" name="Slide Number Placeholder 6">
            <a:extLst>
              <a:ext uri="{FF2B5EF4-FFF2-40B4-BE49-F238E27FC236}">
                <a16:creationId xmlns:a16="http://schemas.microsoft.com/office/drawing/2014/main" id="{0329D30E-DFBD-4833-965E-2BDEC8CEDBB3}"/>
              </a:ext>
            </a:extLst>
          </p:cNvPr>
          <p:cNvSpPr>
            <a:spLocks noGrp="1"/>
          </p:cNvSpPr>
          <p:nvPr>
            <p:ph type="sldNum" sz="quarter" idx="12"/>
          </p:nvPr>
        </p:nvSpPr>
        <p:spPr/>
        <p:txBody>
          <a:bodyPr anchor="b">
            <a:normAutofit/>
          </a:bodyPr>
          <a:lstStyle/>
          <a:p>
            <a:pPr>
              <a:spcAft>
                <a:spcPts val="600"/>
              </a:spcAft>
            </a:pPr>
            <a:fld id="{A2885E78-1F86-4A3D-9EE1-B0103B1CEF15}" type="slidenum">
              <a:rPr lang="en-US" smtClean="0">
                <a:solidFill>
                  <a:srgbClr val="000000"/>
                </a:solidFill>
              </a:rPr>
              <a:pPr>
                <a:spcAft>
                  <a:spcPts val="600"/>
                </a:spcAft>
              </a:pPr>
              <a:t>14</a:t>
            </a:fld>
            <a:endParaRPr lang="en-US">
              <a:solidFill>
                <a:srgbClr val="000000"/>
              </a:solidFill>
            </a:endParaRPr>
          </a:p>
        </p:txBody>
      </p:sp>
      <p:sp>
        <p:nvSpPr>
          <p:cNvPr id="20" name="Text Placeholder 19">
            <a:extLst>
              <a:ext uri="{FF2B5EF4-FFF2-40B4-BE49-F238E27FC236}">
                <a16:creationId xmlns:a16="http://schemas.microsoft.com/office/drawing/2014/main" id="{EDC59817-9E2B-4414-B51E-2C159E171E58}"/>
              </a:ext>
            </a:extLst>
          </p:cNvPr>
          <p:cNvSpPr>
            <a:spLocks noGrp="1"/>
          </p:cNvSpPr>
          <p:nvPr>
            <p:ph type="body" sz="quarter" idx="14"/>
          </p:nvPr>
        </p:nvSpPr>
        <p:spPr>
          <a:xfrm>
            <a:off x="5090349" y="4441811"/>
            <a:ext cx="3550731" cy="1026755"/>
          </a:xfrm>
        </p:spPr>
        <p:txBody>
          <a:bodyPr vert="horz" lIns="0" tIns="0" rIns="91440" bIns="45720" rtlCol="0" anchor="t">
            <a:noAutofit/>
          </a:bodyPr>
          <a:lstStyle/>
          <a:p>
            <a:pPr algn="ctr" fontAlgn="base"/>
            <a:r>
              <a:rPr lang="en-US" sz="1800" dirty="0">
                <a:solidFill>
                  <a:schemeClr val="tx1"/>
                </a:solidFill>
                <a:cs typeface="Calibri"/>
              </a:rPr>
              <a:t>RSV results in 13 minutes or less</a:t>
            </a:r>
          </a:p>
        </p:txBody>
      </p:sp>
      <p:pic>
        <p:nvPicPr>
          <p:cNvPr id="10" name="Picture 12" descr="A close up of a logo&#10;&#10;Description automatically generated">
            <a:extLst>
              <a:ext uri="{FF2B5EF4-FFF2-40B4-BE49-F238E27FC236}">
                <a16:creationId xmlns:a16="http://schemas.microsoft.com/office/drawing/2014/main" id="{57674D92-7871-457D-84A1-05DA3D256F75}"/>
              </a:ext>
            </a:extLst>
          </p:cNvPr>
          <p:cNvPicPr>
            <a:picLocks noGrp="1" noChangeAspect="1"/>
          </p:cNvPicPr>
          <p:nvPr>
            <p:ph sz="half" idx="2"/>
          </p:nvPr>
        </p:nvPicPr>
        <p:blipFill>
          <a:blip r:embed="rId2"/>
          <a:stretch>
            <a:fillRect/>
          </a:stretch>
        </p:blipFill>
        <p:spPr>
          <a:xfrm>
            <a:off x="5023416" y="1627632"/>
            <a:ext cx="3037342" cy="2673647"/>
          </a:xfrm>
          <a:prstGeom prst="rect">
            <a:avLst/>
          </a:prstGeom>
        </p:spPr>
      </p:pic>
    </p:spTree>
    <p:extLst>
      <p:ext uri="{BB962C8B-B14F-4D97-AF65-F5344CB8AC3E}">
        <p14:creationId xmlns:p14="http://schemas.microsoft.com/office/powerpoint/2010/main" val="3286783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20BA-0DC1-4A83-A1EB-10EFE3549F58}"/>
              </a:ext>
            </a:extLst>
          </p:cNvPr>
          <p:cNvSpPr>
            <a:spLocks noGrp="1"/>
          </p:cNvSpPr>
          <p:nvPr>
            <p:ph type="title"/>
          </p:nvPr>
        </p:nvSpPr>
        <p:spPr>
          <a:xfrm>
            <a:off x="376690" y="365760"/>
            <a:ext cx="8229600" cy="914400"/>
          </a:xfrm>
        </p:spPr>
        <p:txBody>
          <a:bodyPr anchor="t">
            <a:normAutofit/>
          </a:bodyPr>
          <a:lstStyle/>
          <a:p>
            <a:r>
              <a:rPr lang="en-US" dirty="0"/>
              <a:t>Reagent Overview</a:t>
            </a:r>
            <a:br>
              <a:rPr lang="en-US" dirty="0"/>
            </a:br>
            <a:r>
              <a:rPr lang="en-US" sz="2000" i="1" dirty="0"/>
              <a:t>COVID-19 2.0 (Emergency Use Authorization)</a:t>
            </a:r>
            <a:endParaRPr lang="en-US" i="1" dirty="0"/>
          </a:p>
        </p:txBody>
      </p:sp>
      <p:sp>
        <p:nvSpPr>
          <p:cNvPr id="3" name="Content Placeholder 2">
            <a:extLst>
              <a:ext uri="{FF2B5EF4-FFF2-40B4-BE49-F238E27FC236}">
                <a16:creationId xmlns:a16="http://schemas.microsoft.com/office/drawing/2014/main" id="{E458339D-91F9-44B9-A39A-86BF43EB214D}"/>
              </a:ext>
            </a:extLst>
          </p:cNvPr>
          <p:cNvSpPr>
            <a:spLocks noGrp="1"/>
          </p:cNvSpPr>
          <p:nvPr>
            <p:ph sz="half" idx="1"/>
          </p:nvPr>
        </p:nvSpPr>
        <p:spPr>
          <a:xfrm>
            <a:off x="376690" y="1420749"/>
            <a:ext cx="4313369" cy="5431536"/>
          </a:xfrm>
        </p:spPr>
        <p:txBody>
          <a:bodyPr>
            <a:normAutofit/>
          </a:bodyPr>
          <a:lstStyle/>
          <a:p>
            <a:pPr>
              <a:lnSpc>
                <a:spcPct val="90000"/>
              </a:lnSpc>
            </a:pPr>
            <a:r>
              <a:rPr lang="en-US" sz="2000" dirty="0">
                <a:latin typeface="+mj-lt"/>
              </a:rPr>
              <a:t>Sample Type</a:t>
            </a:r>
          </a:p>
          <a:p>
            <a:pPr marL="285750" indent="-285750">
              <a:lnSpc>
                <a:spcPct val="90000"/>
              </a:lnSpc>
              <a:buFont typeface="Arial" panose="020B0604020202020204" pitchFamily="34" charset="0"/>
              <a:buChar char="•"/>
            </a:pPr>
            <a:r>
              <a:rPr lang="en-US" b="0" dirty="0">
                <a:solidFill>
                  <a:schemeClr val="tx1"/>
                </a:solidFill>
                <a:latin typeface="+mn-lt"/>
              </a:rPr>
              <a:t>Nasal Swab</a:t>
            </a:r>
          </a:p>
          <a:p>
            <a:pPr marL="285750" indent="-285750">
              <a:lnSpc>
                <a:spcPct val="90000"/>
              </a:lnSpc>
              <a:buFont typeface="Arial" panose="020B0604020202020204" pitchFamily="34" charset="0"/>
              <a:buChar char="•"/>
            </a:pPr>
            <a:r>
              <a:rPr lang="en-US" b="0" dirty="0">
                <a:solidFill>
                  <a:schemeClr val="tx1"/>
                </a:solidFill>
                <a:latin typeface="+mn-lt"/>
              </a:rPr>
              <a:t>Nasopharyngeal (NP) Swab</a:t>
            </a:r>
          </a:p>
          <a:p>
            <a:pPr>
              <a:lnSpc>
                <a:spcPct val="90000"/>
              </a:lnSpc>
            </a:pPr>
            <a:endParaRPr lang="en-US" sz="2400" dirty="0"/>
          </a:p>
          <a:p>
            <a:pPr>
              <a:lnSpc>
                <a:spcPct val="90000"/>
              </a:lnSpc>
            </a:pPr>
            <a:r>
              <a:rPr lang="en-US" sz="2000" dirty="0">
                <a:latin typeface="+mj-lt"/>
              </a:rPr>
              <a:t>Sample Storage</a:t>
            </a:r>
          </a:p>
          <a:p>
            <a:pPr>
              <a:lnSpc>
                <a:spcPct val="90000"/>
              </a:lnSpc>
            </a:pPr>
            <a:r>
              <a:rPr lang="en-US" sz="1600" dirty="0">
                <a:solidFill>
                  <a:schemeClr val="tx1"/>
                </a:solidFill>
                <a:latin typeface="+mn-lt"/>
              </a:rPr>
              <a:t>Direct Swab Only: </a:t>
            </a:r>
          </a:p>
          <a:p>
            <a:pPr marL="285750" indent="-285750">
              <a:lnSpc>
                <a:spcPct val="90000"/>
              </a:lnSpc>
              <a:spcBef>
                <a:spcPts val="1200"/>
              </a:spcBef>
              <a:buFont typeface="Arial" panose="020B0604020202020204" pitchFamily="34" charset="0"/>
              <a:buChar char="•"/>
            </a:pPr>
            <a:r>
              <a:rPr lang="en-US" sz="1400" b="1" dirty="0">
                <a:solidFill>
                  <a:schemeClr val="tx1"/>
                </a:solidFill>
                <a:latin typeface="+mn-lt"/>
              </a:rPr>
              <a:t>DO NOT return the swab to its original packaging </a:t>
            </a:r>
            <a:endParaRPr lang="en-US" sz="1400" dirty="0">
              <a:solidFill>
                <a:srgbClr val="000000"/>
              </a:solidFill>
              <a:latin typeface="Georgia"/>
              <a:cs typeface="Calibri"/>
            </a:endParaRPr>
          </a:p>
          <a:p>
            <a:pPr marL="285750" indent="-285750">
              <a:lnSpc>
                <a:spcPct val="90000"/>
              </a:lnSpc>
              <a:spcBef>
                <a:spcPts val="1200"/>
              </a:spcBef>
              <a:buFont typeface="Arial" panose="020B0604020202020204" pitchFamily="34" charset="0"/>
              <a:buChar char="•"/>
            </a:pPr>
            <a:r>
              <a:rPr lang="en-US" sz="1400" dirty="0">
                <a:solidFill>
                  <a:srgbClr val="000000"/>
                </a:solidFill>
                <a:latin typeface="Georgia"/>
                <a:cs typeface="Calibri"/>
              </a:rPr>
              <a:t>Test as soon as possible after collection</a:t>
            </a:r>
            <a:endParaRPr lang="en-US" sz="1400" dirty="0">
              <a:solidFill>
                <a:schemeClr val="tx1"/>
              </a:solidFill>
              <a:latin typeface="+mn-lt"/>
            </a:endParaRPr>
          </a:p>
          <a:p>
            <a:pPr marL="455295" lvl="1" indent="-285750">
              <a:lnSpc>
                <a:spcPct val="110000"/>
              </a:lnSpc>
              <a:spcBef>
                <a:spcPts val="0"/>
              </a:spcBef>
              <a:spcAft>
                <a:spcPts val="1200"/>
              </a:spcAft>
              <a:buFont typeface="Courier New" panose="02070309020205020404" pitchFamily="49" charset="0"/>
              <a:buChar char="o"/>
            </a:pPr>
            <a:r>
              <a:rPr lang="en-US" sz="1200" b="0" dirty="0">
                <a:solidFill>
                  <a:schemeClr val="tx1"/>
                </a:solidFill>
                <a:latin typeface="+mn-lt"/>
              </a:rPr>
              <a:t>If immediate testing is not possible, and to maintain best performance, it is highly recommended to place the swab in a clean, unused tube labeled with patient information and capped tightly</a:t>
            </a:r>
          </a:p>
          <a:p>
            <a:pPr marL="285432" indent="-285750">
              <a:lnSpc>
                <a:spcPct val="110000"/>
              </a:lnSpc>
              <a:buFont typeface="Arial" panose="020B0604020202020204" pitchFamily="34" charset="0"/>
              <a:buChar char="•"/>
            </a:pPr>
            <a:r>
              <a:rPr lang="en-US" sz="1400" dirty="0">
                <a:solidFill>
                  <a:srgbClr val="000000"/>
                </a:solidFill>
                <a:latin typeface="Georgia"/>
                <a:cs typeface="Calibri"/>
              </a:rPr>
              <a:t>Up to 1 hour at Room Temperature </a:t>
            </a:r>
            <a:r>
              <a:rPr lang="en-US" sz="1050" dirty="0">
                <a:solidFill>
                  <a:srgbClr val="211D1E"/>
                </a:solidFill>
                <a:effectLst/>
                <a:latin typeface="Georgia" panose="02040502050405020303" pitchFamily="18" charset="0"/>
                <a:ea typeface="Times New Roman" panose="02020603050405020304" pitchFamily="18" charset="0"/>
                <a:cs typeface="HelveticaNeueLT Std"/>
              </a:rPr>
              <a:t>(15-30°C) </a:t>
            </a:r>
            <a:endParaRPr lang="en-US" sz="1000" b="0" dirty="0">
              <a:solidFill>
                <a:schemeClr val="tx1"/>
              </a:solidFill>
              <a:latin typeface="+mn-lt"/>
            </a:endParaRPr>
          </a:p>
          <a:p>
            <a:pPr marL="455295" lvl="1" indent="-285750">
              <a:lnSpc>
                <a:spcPct val="110000"/>
              </a:lnSpc>
              <a:spcBef>
                <a:spcPts val="0"/>
              </a:spcBef>
              <a:buFont typeface="Courier New" panose="02070309020205020404" pitchFamily="49" charset="0"/>
              <a:buChar char="o"/>
            </a:pPr>
            <a:r>
              <a:rPr lang="en-US" sz="1200" dirty="0"/>
              <a:t>If greater than 1 hour delay occurs, dispose of the sample &amp; collect a new specimen for testing. </a:t>
            </a:r>
            <a:endParaRPr lang="en-US" sz="1200" b="0" dirty="0">
              <a:solidFill>
                <a:schemeClr val="tx1"/>
              </a:solidFill>
              <a:latin typeface="+mn-lt"/>
            </a:endParaRPr>
          </a:p>
          <a:p>
            <a:pPr marL="285750" indent="-285750">
              <a:lnSpc>
                <a:spcPct val="90000"/>
              </a:lnSpc>
              <a:buFont typeface="Arial" panose="020B0604020202020204" pitchFamily="34" charset="0"/>
              <a:buChar char="•"/>
            </a:pPr>
            <a:endParaRPr lang="en-US" sz="1600" dirty="0"/>
          </a:p>
        </p:txBody>
      </p:sp>
      <p:sp>
        <p:nvSpPr>
          <p:cNvPr id="7" name="Slide Number Placeholder 6">
            <a:extLst>
              <a:ext uri="{FF2B5EF4-FFF2-40B4-BE49-F238E27FC236}">
                <a16:creationId xmlns:a16="http://schemas.microsoft.com/office/drawing/2014/main" id="{0329D30E-DFBD-4833-965E-2BDEC8CEDBB3}"/>
              </a:ext>
            </a:extLst>
          </p:cNvPr>
          <p:cNvSpPr>
            <a:spLocks noGrp="1"/>
          </p:cNvSpPr>
          <p:nvPr>
            <p:ph type="sldNum" sz="quarter" idx="12"/>
          </p:nvPr>
        </p:nvSpPr>
        <p:spPr/>
        <p:txBody>
          <a:bodyPr anchor="b">
            <a:normAutofit/>
          </a:bodyPr>
          <a:lstStyle/>
          <a:p>
            <a:pPr>
              <a:spcAft>
                <a:spcPts val="600"/>
              </a:spcAft>
            </a:pPr>
            <a:fld id="{A2885E78-1F86-4A3D-9EE1-B0103B1CEF15}" type="slidenum">
              <a:rPr lang="en-US" smtClean="0">
                <a:solidFill>
                  <a:srgbClr val="000000"/>
                </a:solidFill>
              </a:rPr>
              <a:pPr>
                <a:spcAft>
                  <a:spcPts val="600"/>
                </a:spcAft>
              </a:pPr>
              <a:t>15</a:t>
            </a:fld>
            <a:endParaRPr lang="en-US">
              <a:solidFill>
                <a:srgbClr val="000000"/>
              </a:solidFill>
            </a:endParaRPr>
          </a:p>
        </p:txBody>
      </p:sp>
      <p:sp>
        <p:nvSpPr>
          <p:cNvPr id="20" name="Text Placeholder 19">
            <a:extLst>
              <a:ext uri="{FF2B5EF4-FFF2-40B4-BE49-F238E27FC236}">
                <a16:creationId xmlns:a16="http://schemas.microsoft.com/office/drawing/2014/main" id="{EDC59817-9E2B-4414-B51E-2C159E171E58}"/>
              </a:ext>
            </a:extLst>
          </p:cNvPr>
          <p:cNvSpPr>
            <a:spLocks noGrp="1"/>
          </p:cNvSpPr>
          <p:nvPr>
            <p:ph type="body" sz="quarter" idx="14"/>
          </p:nvPr>
        </p:nvSpPr>
        <p:spPr>
          <a:xfrm>
            <a:off x="4696468" y="4404541"/>
            <a:ext cx="4447532" cy="1057730"/>
          </a:xfrm>
        </p:spPr>
        <p:txBody>
          <a:bodyPr vert="horz" lIns="0" tIns="0" rIns="91440" bIns="45720" rtlCol="0" anchor="t">
            <a:noAutofit/>
          </a:bodyPr>
          <a:lstStyle/>
          <a:p>
            <a:pPr algn="ctr" fontAlgn="base"/>
            <a:r>
              <a:rPr lang="en-US" sz="1800" dirty="0">
                <a:solidFill>
                  <a:schemeClr val="tx1"/>
                </a:solidFill>
                <a:cs typeface="Calibri"/>
              </a:rPr>
              <a:t>Positive results as early as </a:t>
            </a:r>
            <a:r>
              <a:rPr lang="en-US" sz="1800" u="sng" dirty="0">
                <a:solidFill>
                  <a:schemeClr val="tx1"/>
                </a:solidFill>
                <a:cs typeface="Calibri"/>
              </a:rPr>
              <a:t>6 minutes</a:t>
            </a:r>
            <a:r>
              <a:rPr lang="en-US" sz="1800" dirty="0">
                <a:solidFill>
                  <a:schemeClr val="tx1"/>
                </a:solidFill>
                <a:cs typeface="Calibri"/>
              </a:rPr>
              <a:t>, negative results in 12 minutes</a:t>
            </a:r>
          </a:p>
          <a:p>
            <a:pPr algn="ctr"/>
            <a:endParaRPr lang="en-US" sz="1800" dirty="0"/>
          </a:p>
        </p:txBody>
      </p:sp>
      <p:pic>
        <p:nvPicPr>
          <p:cNvPr id="13" name="Picture 12">
            <a:extLst>
              <a:ext uri="{FF2B5EF4-FFF2-40B4-BE49-F238E27FC236}">
                <a16:creationId xmlns:a16="http://schemas.microsoft.com/office/drawing/2014/main" id="{90A3A5AD-DF18-4E1B-B5B1-5772901FA24E}"/>
              </a:ext>
            </a:extLst>
          </p:cNvPr>
          <p:cNvPicPr>
            <a:picLocks noChangeAspect="1"/>
          </p:cNvPicPr>
          <p:nvPr/>
        </p:nvPicPr>
        <p:blipFill>
          <a:blip r:embed="rId3"/>
          <a:stretch>
            <a:fillRect/>
          </a:stretch>
        </p:blipFill>
        <p:spPr>
          <a:xfrm>
            <a:off x="5515153" y="1716611"/>
            <a:ext cx="2544174" cy="2780344"/>
          </a:xfrm>
          <a:prstGeom prst="rect">
            <a:avLst/>
          </a:prstGeom>
        </p:spPr>
      </p:pic>
    </p:spTree>
    <p:extLst>
      <p:ext uri="{BB962C8B-B14F-4D97-AF65-F5344CB8AC3E}">
        <p14:creationId xmlns:p14="http://schemas.microsoft.com/office/powerpoint/2010/main" val="2735696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BF1175F-7060-4FFF-B351-3A41473E5AF1}"/>
              </a:ext>
            </a:extLst>
          </p:cNvPr>
          <p:cNvPicPr>
            <a:picLocks noChangeAspect="1"/>
          </p:cNvPicPr>
          <p:nvPr/>
        </p:nvPicPr>
        <p:blipFill>
          <a:blip r:embed="rId2"/>
          <a:stretch>
            <a:fillRect/>
          </a:stretch>
        </p:blipFill>
        <p:spPr>
          <a:xfrm rot="4023204">
            <a:off x="955369" y="3843787"/>
            <a:ext cx="720492" cy="1981356"/>
          </a:xfrm>
          <a:prstGeom prst="rect">
            <a:avLst/>
          </a:prstGeom>
        </p:spPr>
      </p:pic>
      <p:sp>
        <p:nvSpPr>
          <p:cNvPr id="2" name="Title 1">
            <a:extLst>
              <a:ext uri="{FF2B5EF4-FFF2-40B4-BE49-F238E27FC236}">
                <a16:creationId xmlns:a16="http://schemas.microsoft.com/office/drawing/2014/main" id="{F950A5C5-13AB-4DF9-B063-6ABAC226A4C7}"/>
              </a:ext>
            </a:extLst>
          </p:cNvPr>
          <p:cNvSpPr>
            <a:spLocks noGrp="1"/>
          </p:cNvSpPr>
          <p:nvPr>
            <p:ph type="title"/>
          </p:nvPr>
        </p:nvSpPr>
        <p:spPr/>
        <p:txBody>
          <a:bodyPr/>
          <a:lstStyle/>
          <a:p>
            <a:r>
              <a:rPr lang="en-US" dirty="0"/>
              <a:t>Specimen Transport &amp; Storage</a:t>
            </a:r>
            <a:br>
              <a:rPr lang="en-US" dirty="0"/>
            </a:br>
            <a:r>
              <a:rPr lang="en-US" sz="2000" i="1" dirty="0"/>
              <a:t>COVID-19 2.0 (Emergency Use Authorization) </a:t>
            </a:r>
            <a:endParaRPr lang="en-US" i="1" dirty="0"/>
          </a:p>
        </p:txBody>
      </p:sp>
      <p:sp>
        <p:nvSpPr>
          <p:cNvPr id="4" name="Date Placeholder 3">
            <a:extLst>
              <a:ext uri="{FF2B5EF4-FFF2-40B4-BE49-F238E27FC236}">
                <a16:creationId xmlns:a16="http://schemas.microsoft.com/office/drawing/2014/main" id="{08BF0189-9B32-4C41-B056-087CD119FD99}"/>
              </a:ext>
            </a:extLst>
          </p:cNvPr>
          <p:cNvSpPr>
            <a:spLocks noGrp="1"/>
          </p:cNvSpPr>
          <p:nvPr>
            <p:ph type="dt" sz="half" idx="10"/>
          </p:nvPr>
        </p:nvSpPr>
        <p:spPr/>
        <p:txBody>
          <a:bodyPr/>
          <a:lstStyle/>
          <a:p>
            <a:fld id="{BD3F140F-3F23-415A-966E-0C4E70F5034F}" type="datetime4">
              <a:rPr lang="en-US" smtClean="0">
                <a:solidFill>
                  <a:srgbClr val="000000"/>
                </a:solidFill>
              </a:rPr>
              <a:t>June 5, 2024</a:t>
            </a:fld>
            <a:endParaRPr lang="en-US">
              <a:solidFill>
                <a:srgbClr val="000000"/>
              </a:solidFill>
            </a:endParaRPr>
          </a:p>
        </p:txBody>
      </p:sp>
      <p:sp>
        <p:nvSpPr>
          <p:cNvPr id="5" name="Footer Placeholder 4">
            <a:extLst>
              <a:ext uri="{FF2B5EF4-FFF2-40B4-BE49-F238E27FC236}">
                <a16:creationId xmlns:a16="http://schemas.microsoft.com/office/drawing/2014/main" id="{BCCD0079-CBB0-4152-984F-894CA9C46293}"/>
              </a:ext>
            </a:extLst>
          </p:cNvPr>
          <p:cNvSpPr>
            <a:spLocks noGrp="1"/>
          </p:cNvSpPr>
          <p:nvPr>
            <p:ph type="ftr" sz="quarter" idx="11"/>
          </p:nvPr>
        </p:nvSpPr>
        <p:spPr/>
        <p:txBody>
          <a:bodyPr/>
          <a:lstStyle/>
          <a:p>
            <a:r>
              <a:rPr lang="en-US">
                <a:solidFill>
                  <a:srgbClr val="000000"/>
                </a:solidFill>
              </a:rPr>
              <a:t>ARDx Standard Template</a:t>
            </a:r>
          </a:p>
        </p:txBody>
      </p:sp>
      <p:sp>
        <p:nvSpPr>
          <p:cNvPr id="6" name="Slide Number Placeholder 5">
            <a:extLst>
              <a:ext uri="{FF2B5EF4-FFF2-40B4-BE49-F238E27FC236}">
                <a16:creationId xmlns:a16="http://schemas.microsoft.com/office/drawing/2014/main" id="{0E73F0E2-EBD6-4643-A524-D2B728B07E53}"/>
              </a:ext>
            </a:extLst>
          </p:cNvPr>
          <p:cNvSpPr>
            <a:spLocks noGrp="1"/>
          </p:cNvSpPr>
          <p:nvPr>
            <p:ph type="sldNum" sz="quarter" idx="12"/>
          </p:nvPr>
        </p:nvSpPr>
        <p:spPr/>
        <p:txBody>
          <a:bodyPr/>
          <a:lstStyle/>
          <a:p>
            <a:fld id="{A2885E78-1F86-4A3D-9EE1-B0103B1CEF15}" type="slidenum">
              <a:rPr lang="en-US" smtClean="0">
                <a:solidFill>
                  <a:srgbClr val="000000"/>
                </a:solidFill>
              </a:rPr>
              <a:pPr/>
              <a:t>16</a:t>
            </a:fld>
            <a:endParaRPr lang="en-US">
              <a:solidFill>
                <a:srgbClr val="000000"/>
              </a:solidFill>
            </a:endParaRPr>
          </a:p>
        </p:txBody>
      </p:sp>
      <p:sp>
        <p:nvSpPr>
          <p:cNvPr id="8" name="object 3">
            <a:extLst>
              <a:ext uri="{FF2B5EF4-FFF2-40B4-BE49-F238E27FC236}">
                <a16:creationId xmlns:a16="http://schemas.microsoft.com/office/drawing/2014/main" id="{1DA110D9-9B1C-4F8F-AC7A-F47411EEA927}"/>
              </a:ext>
            </a:extLst>
          </p:cNvPr>
          <p:cNvSpPr/>
          <p:nvPr/>
        </p:nvSpPr>
        <p:spPr>
          <a:xfrm>
            <a:off x="3487649" y="1582397"/>
            <a:ext cx="5450848" cy="3796975"/>
          </a:xfrm>
          <a:prstGeom prst="rect">
            <a:avLst/>
          </a:prstGeom>
          <a:blipFill>
            <a:blip r:embed="rId3" cstate="print"/>
            <a:stretch>
              <a:fillRect/>
            </a:stretch>
          </a:blipFill>
          <a:ln w="12700">
            <a:solidFill>
              <a:schemeClr val="tx1"/>
            </a:solidFill>
          </a:ln>
        </p:spPr>
        <p:txBody>
          <a:bodyPr wrap="square" lIns="0" tIns="0" rIns="0" bIns="0" rtlCol="0"/>
          <a:lstStyle/>
          <a:p>
            <a:endParaRPr/>
          </a:p>
        </p:txBody>
      </p:sp>
      <p:pic>
        <p:nvPicPr>
          <p:cNvPr id="2052" name="Picture 4">
            <a:hlinkClick r:id="rId4"/>
            <a:extLst>
              <a:ext uri="{FF2B5EF4-FFF2-40B4-BE49-F238E27FC236}">
                <a16:creationId xmlns:a16="http://schemas.microsoft.com/office/drawing/2014/main" id="{3495F9A3-5948-4007-BD74-65C9D84EE0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103" y="2411269"/>
            <a:ext cx="3031498" cy="1705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47EDDED-8312-4B26-8A67-42A886A644C4}"/>
              </a:ext>
            </a:extLst>
          </p:cNvPr>
          <p:cNvSpPr txBox="1"/>
          <p:nvPr/>
        </p:nvSpPr>
        <p:spPr>
          <a:xfrm>
            <a:off x="205503" y="1672363"/>
            <a:ext cx="324254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Georgia" panose="02040502050405020303" pitchFamily="18" charset="0"/>
              </a:rPr>
              <a:t>COVID-19 Swab Transport Tube Accessory Pack Overview</a:t>
            </a:r>
          </a:p>
        </p:txBody>
      </p:sp>
      <p:pic>
        <p:nvPicPr>
          <p:cNvPr id="19" name="Picture 18">
            <a:extLst>
              <a:ext uri="{FF2B5EF4-FFF2-40B4-BE49-F238E27FC236}">
                <a16:creationId xmlns:a16="http://schemas.microsoft.com/office/drawing/2014/main" id="{9410FDBB-41E3-4CBC-85D7-CCAE450DD0E5}"/>
              </a:ext>
            </a:extLst>
          </p:cNvPr>
          <p:cNvPicPr>
            <a:picLocks noChangeAspect="1"/>
          </p:cNvPicPr>
          <p:nvPr/>
        </p:nvPicPr>
        <p:blipFill rotWithShape="1">
          <a:blip r:embed="rId6"/>
          <a:srcRect l="3153" t="9047" r="5481" b="13273"/>
          <a:stretch/>
        </p:blipFill>
        <p:spPr>
          <a:xfrm>
            <a:off x="1760852" y="4834465"/>
            <a:ext cx="907995" cy="365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7561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CD3E-9377-4E9B-A4B2-1A9FB0D76DBF}"/>
              </a:ext>
            </a:extLst>
          </p:cNvPr>
          <p:cNvSpPr>
            <a:spLocks noGrp="1"/>
          </p:cNvSpPr>
          <p:nvPr>
            <p:ph type="title"/>
          </p:nvPr>
        </p:nvSpPr>
        <p:spPr>
          <a:xfrm>
            <a:off x="502920" y="361950"/>
            <a:ext cx="8229600" cy="471397"/>
          </a:xfrm>
        </p:spPr>
        <p:txBody>
          <a:bodyPr/>
          <a:lstStyle/>
          <a:p>
            <a:r>
              <a:rPr lang="en-US" dirty="0"/>
              <a:t>Reagent Overview</a:t>
            </a:r>
          </a:p>
        </p:txBody>
      </p:sp>
      <p:graphicFrame>
        <p:nvGraphicFramePr>
          <p:cNvPr id="5" name="Table 6">
            <a:extLst>
              <a:ext uri="{FF2B5EF4-FFF2-40B4-BE49-F238E27FC236}">
                <a16:creationId xmlns:a16="http://schemas.microsoft.com/office/drawing/2014/main" id="{544EFD5C-6AD1-4D07-A25D-C39501D581E3}"/>
              </a:ext>
            </a:extLst>
          </p:cNvPr>
          <p:cNvGraphicFramePr>
            <a:graphicFrameLocks noGrp="1"/>
          </p:cNvGraphicFramePr>
          <p:nvPr>
            <p:ph idx="1"/>
            <p:extLst>
              <p:ext uri="{D42A27DB-BD31-4B8C-83A1-F6EECF244321}">
                <p14:modId xmlns:p14="http://schemas.microsoft.com/office/powerpoint/2010/main" val="2590896451"/>
              </p:ext>
            </p:extLst>
          </p:nvPr>
        </p:nvGraphicFramePr>
        <p:xfrm>
          <a:off x="288341" y="996315"/>
          <a:ext cx="8658758" cy="4998720"/>
        </p:xfrm>
        <a:graphic>
          <a:graphicData uri="http://schemas.openxmlformats.org/drawingml/2006/table">
            <a:tbl>
              <a:tblPr firstRow="1" bandRow="1">
                <a:tableStyleId>{6E25E649-3F16-4E02-A733-19D2CDBF48F0}</a:tableStyleId>
              </a:tblPr>
              <a:tblGrid>
                <a:gridCol w="1349906">
                  <a:extLst>
                    <a:ext uri="{9D8B030D-6E8A-4147-A177-3AD203B41FA5}">
                      <a16:colId xmlns:a16="http://schemas.microsoft.com/office/drawing/2014/main" val="2521848129"/>
                    </a:ext>
                  </a:extLst>
                </a:gridCol>
                <a:gridCol w="1827213">
                  <a:extLst>
                    <a:ext uri="{9D8B030D-6E8A-4147-A177-3AD203B41FA5}">
                      <a16:colId xmlns:a16="http://schemas.microsoft.com/office/drawing/2014/main" val="3321303990"/>
                    </a:ext>
                  </a:extLst>
                </a:gridCol>
                <a:gridCol w="1827213">
                  <a:extLst>
                    <a:ext uri="{9D8B030D-6E8A-4147-A177-3AD203B41FA5}">
                      <a16:colId xmlns:a16="http://schemas.microsoft.com/office/drawing/2014/main" val="145768317"/>
                    </a:ext>
                  </a:extLst>
                </a:gridCol>
                <a:gridCol w="1670102">
                  <a:extLst>
                    <a:ext uri="{9D8B030D-6E8A-4147-A177-3AD203B41FA5}">
                      <a16:colId xmlns:a16="http://schemas.microsoft.com/office/drawing/2014/main" val="2761725095"/>
                    </a:ext>
                  </a:extLst>
                </a:gridCol>
                <a:gridCol w="1984324">
                  <a:extLst>
                    <a:ext uri="{9D8B030D-6E8A-4147-A177-3AD203B41FA5}">
                      <a16:colId xmlns:a16="http://schemas.microsoft.com/office/drawing/2014/main" val="2370818978"/>
                    </a:ext>
                  </a:extLst>
                </a:gridCol>
              </a:tblGrid>
              <a:tr h="450215">
                <a:tc>
                  <a:txBody>
                    <a:bodyPr/>
                    <a:lstStyle/>
                    <a:p>
                      <a:pPr algn="ctr"/>
                      <a:r>
                        <a:rPr lang="en-US" sz="1500" dirty="0"/>
                        <a:t>Assays</a:t>
                      </a:r>
                      <a:endParaRPr lang="en-US" sz="1500" b="1"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500" dirty="0"/>
                        <a:t>Influenza </a:t>
                      </a:r>
                    </a:p>
                    <a:p>
                      <a:pPr algn="ctr"/>
                      <a:r>
                        <a:rPr lang="en-US" sz="1500" dirty="0"/>
                        <a:t>A&amp;B 2</a:t>
                      </a:r>
                      <a:endParaRPr lang="en-US" sz="1500" b="1"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500" dirty="0"/>
                        <a:t>Strep A 2</a:t>
                      </a:r>
                      <a:endParaRPr lang="en-US" sz="1500" b="1"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500" dirty="0"/>
                        <a:t>RSV</a:t>
                      </a:r>
                      <a:endParaRPr lang="en-US" sz="1500" b="1"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500" dirty="0"/>
                        <a:t>COVID-19 2.0 </a:t>
                      </a:r>
                    </a:p>
                    <a:p>
                      <a:pPr algn="ctr"/>
                      <a:r>
                        <a:rPr lang="en-US" sz="1100" i="1" dirty="0">
                          <a:solidFill>
                            <a:schemeClr val="accent5"/>
                          </a:solidFill>
                        </a:rPr>
                        <a:t>(*EUA)</a:t>
                      </a:r>
                      <a:endParaRPr lang="en-US" sz="1100" b="1" i="1" dirty="0">
                        <a:solidFill>
                          <a:schemeClr val="accent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0329500"/>
                  </a:ext>
                </a:extLst>
              </a:tr>
              <a:tr h="793750">
                <a:tc>
                  <a:txBody>
                    <a:bodyPr/>
                    <a:lstStyle/>
                    <a:p>
                      <a:pPr algn="ctr"/>
                      <a:r>
                        <a:rPr lang="en-US" sz="1400" b="1" dirty="0">
                          <a:solidFill>
                            <a:schemeClr val="bg2">
                              <a:lumMod val="75000"/>
                            </a:schemeClr>
                          </a:solidFill>
                        </a:rPr>
                        <a:t>Sample Types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19063" indent="-119063">
                        <a:buFont typeface="Arial"/>
                        <a:buChar char="•"/>
                      </a:pPr>
                      <a:r>
                        <a:rPr lang="en-US" sz="1200" dirty="0"/>
                        <a:t>Nasal Swab</a:t>
                      </a:r>
                    </a:p>
                    <a:p>
                      <a:pPr marL="119063" lvl="0" indent="-119063">
                        <a:buFont typeface="Arial"/>
                        <a:buChar char="•"/>
                      </a:pPr>
                      <a:r>
                        <a:rPr lang="en-US" sz="1200" dirty="0"/>
                        <a:t>NP Swab</a:t>
                      </a:r>
                    </a:p>
                    <a:p>
                      <a:pPr marL="119063" lvl="0" indent="-119063">
                        <a:buFont typeface="Arial"/>
                        <a:buChar char="•"/>
                      </a:pPr>
                      <a:r>
                        <a:rPr lang="en-US" sz="1200" dirty="0"/>
                        <a:t>Nasal or NP Swab in VTM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19063" indent="-119063">
                        <a:buFont typeface="Arial"/>
                        <a:buChar char="•"/>
                      </a:pPr>
                      <a:r>
                        <a:rPr lang="en-US" sz="1200" dirty="0"/>
                        <a:t>Throat Swab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19063" indent="-119063">
                        <a:buFont typeface="Arial"/>
                        <a:buChar char="•"/>
                      </a:pPr>
                      <a:r>
                        <a:rPr lang="en-US" sz="1200" dirty="0"/>
                        <a:t>NP Swab</a:t>
                      </a:r>
                    </a:p>
                    <a:p>
                      <a:pPr marL="119063" lvl="0" indent="-119063">
                        <a:buFont typeface="Arial"/>
                        <a:buChar char="•"/>
                      </a:pPr>
                      <a:r>
                        <a:rPr lang="en-US" sz="1200" dirty="0"/>
                        <a:t>NP Swab in VTM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19063" indent="-119063">
                        <a:buFont typeface="Arial"/>
                        <a:buChar char="•"/>
                      </a:pPr>
                      <a:r>
                        <a:rPr lang="en-US" sz="1200" dirty="0"/>
                        <a:t>Nasal Swab</a:t>
                      </a:r>
                    </a:p>
                    <a:p>
                      <a:pPr marL="119063" lvl="0" indent="-119063">
                        <a:buFont typeface="Arial"/>
                        <a:buChar char="•"/>
                      </a:pPr>
                      <a:r>
                        <a:rPr lang="en-US" sz="1200" dirty="0"/>
                        <a:t>NP Swab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1284087"/>
                  </a:ext>
                </a:extLst>
              </a:tr>
              <a:tr h="1188720">
                <a:tc>
                  <a:txBody>
                    <a:bodyPr/>
                    <a:lstStyle/>
                    <a:p>
                      <a:pPr algn="ctr"/>
                      <a:r>
                        <a:rPr lang="en-US" sz="1400" b="1" dirty="0">
                          <a:solidFill>
                            <a:schemeClr val="bg2">
                              <a:lumMod val="75000"/>
                            </a:schemeClr>
                          </a:solidFill>
                        </a:rPr>
                        <a:t>Direct Sample Storage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indent="-119063">
                        <a:buFont typeface="Arial"/>
                        <a:buChar char="•"/>
                      </a:pPr>
                      <a:r>
                        <a:rPr lang="en-US" sz="1200" dirty="0"/>
                        <a:t>RT: up to 2hrs.</a:t>
                      </a:r>
                    </a:p>
                    <a:p>
                      <a:pPr marL="119063" lvl="0" indent="-119063">
                        <a:buFont typeface="Arial"/>
                        <a:buChar char="•"/>
                      </a:pPr>
                      <a:r>
                        <a:rPr lang="en-US" sz="1200" dirty="0"/>
                        <a:t>2-8</a:t>
                      </a:r>
                      <a:r>
                        <a:rPr lang="en-US" sz="1200" u="none" strike="noStrike" noProof="0" dirty="0"/>
                        <a:t>°</a:t>
                      </a:r>
                      <a:r>
                        <a:rPr lang="en-US" sz="1200" dirty="0"/>
                        <a:t>C: up to 24 hrs.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indent="-119063">
                        <a:buFont typeface="Arial"/>
                        <a:buChar char="•"/>
                      </a:pPr>
                      <a:r>
                        <a:rPr lang="en-US" sz="1200" dirty="0"/>
                        <a:t>RT up to 72 hrs.</a:t>
                      </a:r>
                    </a:p>
                    <a:p>
                      <a:pPr marL="119063" indent="-119063">
                        <a:buFont typeface="Arial"/>
                        <a:buChar char="•"/>
                      </a:pPr>
                      <a:r>
                        <a:rPr lang="en-US" sz="1200" dirty="0"/>
                        <a:t>2-8°C up to 72 hrs.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lvl="0" indent="-119063">
                        <a:buFont typeface="Arial,Sans-Serif"/>
                        <a:buChar char="•"/>
                      </a:pPr>
                      <a:r>
                        <a:rPr lang="en-US" sz="1200" u="none" strike="noStrike" noProof="0" dirty="0"/>
                        <a:t>RT: up to 2 hrs. </a:t>
                      </a:r>
                    </a:p>
                    <a:p>
                      <a:pPr marL="119063" lvl="0" indent="-119063">
                        <a:buFont typeface="Arial,Sans-Serif"/>
                        <a:buChar char="•"/>
                      </a:pPr>
                      <a:r>
                        <a:rPr lang="en-US" sz="1200" u="none" strike="noStrike" noProof="0" dirty="0"/>
                        <a:t>2-8°C: up to 24 hrs.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lvl="0" indent="-119063">
                        <a:buFont typeface="Arial,Sans-Serif"/>
                        <a:buChar char="•"/>
                      </a:pPr>
                      <a:r>
                        <a:rPr lang="en-US" sz="1200" u="none" strike="noStrike" noProof="0" dirty="0"/>
                        <a:t>RT: up to 1 hr.</a:t>
                      </a:r>
                    </a:p>
                    <a:p>
                      <a:pPr marL="119063" marR="0" lvl="0" indent="-119063" algn="l" defTabSz="914400" rtl="0" eaLnBrk="1" fontAlgn="auto" latinLnBrk="0" hangingPunct="1">
                        <a:lnSpc>
                          <a:spcPct val="100000"/>
                        </a:lnSpc>
                        <a:spcBef>
                          <a:spcPts val="0"/>
                        </a:spcBef>
                        <a:spcAft>
                          <a:spcPts val="0"/>
                        </a:spcAft>
                        <a:buClrTx/>
                        <a:buSzTx/>
                        <a:buFont typeface="Arial,Sans-Serif"/>
                        <a:buChar char="•"/>
                        <a:tabLst/>
                        <a:defRPr/>
                      </a:pPr>
                      <a:r>
                        <a:rPr lang="en-US" sz="1100" b="0" dirty="0">
                          <a:solidFill>
                            <a:schemeClr val="tx1"/>
                          </a:solidFill>
                          <a:latin typeface="+mn-lt"/>
                        </a:rPr>
                        <a:t>If immediate testing is not possible, &amp; to maintain best performance, it is highly recommended to place the swab in a clean, unused tube</a:t>
                      </a:r>
                    </a:p>
                    <a:p>
                      <a:pPr marL="119063" marR="0" lvl="0" indent="-119063" algn="l" defTabSz="914400" rtl="0" eaLnBrk="1" fontAlgn="auto" latinLnBrk="0" hangingPunct="1">
                        <a:lnSpc>
                          <a:spcPct val="100000"/>
                        </a:lnSpc>
                        <a:spcBef>
                          <a:spcPts val="0"/>
                        </a:spcBef>
                        <a:spcAft>
                          <a:spcPts val="0"/>
                        </a:spcAft>
                        <a:buClrTx/>
                        <a:buSzTx/>
                        <a:buFont typeface="Arial,Sans-Serif"/>
                        <a:buChar char="•"/>
                        <a:tabLst/>
                        <a:defRPr/>
                      </a:pPr>
                      <a:r>
                        <a:rPr lang="en-US" sz="1100" b="0" dirty="0">
                          <a:solidFill>
                            <a:schemeClr val="tx1"/>
                          </a:solidFill>
                          <a:latin typeface="+mn-lt"/>
                        </a:rPr>
                        <a:t>DO NOT return the swab to its original packaging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748580"/>
                  </a:ext>
                </a:extLst>
              </a:tr>
              <a:tr h="1158381">
                <a:tc>
                  <a:txBody>
                    <a:bodyPr/>
                    <a:lstStyle/>
                    <a:p>
                      <a:pPr lvl="0" algn="ctr">
                        <a:buNone/>
                      </a:pPr>
                      <a:r>
                        <a:rPr lang="en-US" sz="1400" b="1" dirty="0">
                          <a:solidFill>
                            <a:schemeClr val="bg2">
                              <a:lumMod val="75000"/>
                            </a:schemeClr>
                          </a:solidFill>
                        </a:rPr>
                        <a:t>Transport Media Sample Storage</a:t>
                      </a:r>
                      <a:r>
                        <a:rPr lang="en-US" sz="1600" b="1" dirty="0">
                          <a:solidFill>
                            <a:schemeClr val="bg2">
                              <a:lumMod val="75000"/>
                            </a:schemeClr>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lvl="0" indent="-119063">
                        <a:buFont typeface="Arial"/>
                        <a:buChar char="•"/>
                      </a:pPr>
                      <a:r>
                        <a:rPr lang="en-US" sz="1200" dirty="0"/>
                        <a:t>RT: up to 8 hrs.</a:t>
                      </a:r>
                    </a:p>
                    <a:p>
                      <a:pPr marL="119063" lvl="0" indent="-119063">
                        <a:buFont typeface="Arial"/>
                        <a:buChar char="•"/>
                      </a:pPr>
                      <a:r>
                        <a:rPr lang="en-US" sz="1200" u="none" strike="noStrike" noProof="0" dirty="0"/>
                        <a:t>2-8°C: up to 72 hrs.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8745" lvl="0" indent="-118745">
                        <a:buFont typeface="Arial"/>
                        <a:buChar char="•"/>
                      </a:pPr>
                      <a:r>
                        <a:rPr lang="en-US" sz="1200" dirty="0"/>
                        <a:t>Throat swab in </a:t>
                      </a:r>
                      <a:r>
                        <a:rPr lang="en-US" sz="1200" u="none" strike="noStrike" noProof="0" dirty="0"/>
                        <a:t>BBL™ CultureSwab™ Liquid Amies transport media system</a:t>
                      </a:r>
                    </a:p>
                    <a:p>
                      <a:pPr marL="118745" lvl="0" indent="-118745">
                        <a:buFont typeface="Arial"/>
                        <a:buChar char="•"/>
                      </a:pPr>
                      <a:r>
                        <a:rPr lang="en-US" sz="1200" u="none" strike="noStrike" noProof="0" dirty="0"/>
                        <a:t>RT or 2-8°C: up to 6 hrs. </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lvl="0" indent="-119063">
                        <a:buFont typeface="Arial,Sans-Serif"/>
                        <a:buChar char="•"/>
                      </a:pPr>
                      <a:r>
                        <a:rPr lang="en-US" sz="1200" u="none" strike="noStrike" noProof="0" dirty="0"/>
                        <a:t>RT: Up to 8 hrs. </a:t>
                      </a:r>
                    </a:p>
                    <a:p>
                      <a:pPr marL="119063" lvl="0" indent="-119063">
                        <a:buFont typeface="Arial,Sans-Serif"/>
                        <a:buChar char="•"/>
                      </a:pPr>
                      <a:r>
                        <a:rPr lang="en-US" sz="1200" u="none" strike="noStrike" noProof="0" dirty="0"/>
                        <a:t>2-8°C: up to 24 hrs.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lvl="0" indent="-119063">
                        <a:buFont typeface="Arial"/>
                        <a:buChar char="•"/>
                      </a:pPr>
                      <a:r>
                        <a:rPr lang="en-US" sz="1200" dirty="0"/>
                        <a:t>Not approved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7929956"/>
                  </a:ext>
                </a:extLst>
              </a:tr>
              <a:tr h="749073">
                <a:tc>
                  <a:txBody>
                    <a:bodyPr/>
                    <a:lstStyle/>
                    <a:p>
                      <a:pPr lvl="0" algn="ctr">
                        <a:buNone/>
                      </a:pPr>
                      <a:r>
                        <a:rPr lang="en-US" sz="1400" b="1" dirty="0">
                          <a:solidFill>
                            <a:schemeClr val="bg2">
                              <a:lumMod val="75000"/>
                            </a:schemeClr>
                          </a:solidFill>
                        </a:rPr>
                        <a:t>Testing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19063" lvl="0" indent="-119063">
                        <a:buFont typeface="Arial"/>
                        <a:buChar char="•"/>
                      </a:pPr>
                      <a:r>
                        <a:rPr lang="en-US" sz="1200" dirty="0"/>
                        <a:t>13 minutes or less</a:t>
                      </a:r>
                    </a:p>
                    <a:p>
                      <a:pPr marL="119063" lvl="0" indent="-119063">
                        <a:buFont typeface="Arial"/>
                        <a:buChar char="•"/>
                      </a:pPr>
                      <a:r>
                        <a:rPr lang="en-US" sz="1200" dirty="0"/>
                        <a:t>Early positive detection in as few as 5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19063" lvl="0" indent="-119063">
                        <a:buFont typeface="Arial"/>
                        <a:buChar char="•"/>
                      </a:pPr>
                      <a:r>
                        <a:rPr lang="en-US" sz="1200" b="0" dirty="0"/>
                        <a:t>6 minutes or less</a:t>
                      </a:r>
                    </a:p>
                    <a:p>
                      <a:pPr marL="119063" lvl="0" indent="-119063">
                        <a:buFont typeface="Arial"/>
                        <a:buChar char="•"/>
                      </a:pPr>
                      <a:r>
                        <a:rPr lang="en-US" sz="1200" b="0" dirty="0"/>
                        <a:t>Early positive detection in as few as 2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19063" lvl="0" indent="-119063">
                        <a:buFont typeface="Arial,Sans-Serif"/>
                        <a:buChar char="•"/>
                      </a:pPr>
                      <a:r>
                        <a:rPr lang="en-US" sz="1200" dirty="0"/>
                        <a:t>13 minutes or less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19063" lvl="0" indent="-119063">
                        <a:buFont typeface="Arial"/>
                        <a:buChar char="•"/>
                      </a:pPr>
                      <a:r>
                        <a:rPr lang="en-US" sz="1200" dirty="0"/>
                        <a:t>12 minutes or less</a:t>
                      </a:r>
                    </a:p>
                    <a:p>
                      <a:pPr marL="119063" lvl="0" indent="-119063">
                        <a:buFont typeface="Arial"/>
                        <a:buChar char="•"/>
                      </a:pPr>
                      <a:r>
                        <a:rPr lang="en-US" sz="1200" dirty="0"/>
                        <a:t>Early positive detection in as little as 6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79501540"/>
                  </a:ext>
                </a:extLst>
              </a:tr>
            </a:tbl>
          </a:graphicData>
        </a:graphic>
      </p:graphicFrame>
      <p:sp>
        <p:nvSpPr>
          <p:cNvPr id="6" name="Slide Number Placeholder 5">
            <a:extLst>
              <a:ext uri="{FF2B5EF4-FFF2-40B4-BE49-F238E27FC236}">
                <a16:creationId xmlns:a16="http://schemas.microsoft.com/office/drawing/2014/main" id="{08C111D1-F1A5-4F53-A6E7-D9E78905092D}"/>
              </a:ext>
            </a:extLst>
          </p:cNvPr>
          <p:cNvSpPr>
            <a:spLocks noGrp="1"/>
          </p:cNvSpPr>
          <p:nvPr>
            <p:ph type="sldNum" sz="quarter" idx="12"/>
          </p:nvPr>
        </p:nvSpPr>
        <p:spPr/>
        <p:txBody>
          <a:bodyPr/>
          <a:lstStyle/>
          <a:p>
            <a:fld id="{A2885E78-1F86-4A3D-9EE1-B0103B1CEF15}"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309553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2CC3792-2310-4066-A74F-BA9985CD534E}"/>
              </a:ext>
            </a:extLst>
          </p:cNvPr>
          <p:cNvSpPr>
            <a:spLocks noGrp="1"/>
          </p:cNvSpPr>
          <p:nvPr>
            <p:ph type="title"/>
          </p:nvPr>
        </p:nvSpPr>
        <p:spPr/>
        <p:txBody>
          <a:bodyPr/>
          <a:lstStyle/>
          <a:p>
            <a:r>
              <a:rPr lang="en-US" dirty="0"/>
              <a:t>ID NOW Swab Collection Guide </a:t>
            </a:r>
          </a:p>
        </p:txBody>
      </p:sp>
      <p:sp>
        <p:nvSpPr>
          <p:cNvPr id="6" name="Slide Number Placeholder 5">
            <a:extLst>
              <a:ext uri="{FF2B5EF4-FFF2-40B4-BE49-F238E27FC236}">
                <a16:creationId xmlns:a16="http://schemas.microsoft.com/office/drawing/2014/main" id="{DF7F781B-C11F-42E0-8588-19F7B708A100}"/>
              </a:ext>
            </a:extLst>
          </p:cNvPr>
          <p:cNvSpPr>
            <a:spLocks noGrp="1"/>
          </p:cNvSpPr>
          <p:nvPr>
            <p:ph type="sldNum" sz="quarter" idx="12"/>
          </p:nvPr>
        </p:nvSpPr>
        <p:spPr/>
        <p:txBody>
          <a:bodyPr/>
          <a:lstStyle/>
          <a:p>
            <a:fld id="{A2885E78-1F86-4A3D-9EE1-B0103B1CEF15}" type="slidenum">
              <a:rPr lang="en-US" smtClean="0">
                <a:solidFill>
                  <a:srgbClr val="000000"/>
                </a:solidFill>
              </a:rPr>
              <a:pPr/>
              <a:t>18</a:t>
            </a:fld>
            <a:endParaRPr lang="en-US">
              <a:solidFill>
                <a:srgbClr val="000000"/>
              </a:solidFill>
            </a:endParaRPr>
          </a:p>
        </p:txBody>
      </p:sp>
      <p:sp>
        <p:nvSpPr>
          <p:cNvPr id="16" name="Text Placeholder 15">
            <a:extLst>
              <a:ext uri="{FF2B5EF4-FFF2-40B4-BE49-F238E27FC236}">
                <a16:creationId xmlns:a16="http://schemas.microsoft.com/office/drawing/2014/main" id="{3C99DC17-4E3B-419A-B81A-CB37015B5AE6}"/>
              </a:ext>
            </a:extLst>
          </p:cNvPr>
          <p:cNvSpPr>
            <a:spLocks noGrp="1"/>
          </p:cNvSpPr>
          <p:nvPr>
            <p:ph type="body" sz="quarter" idx="14"/>
          </p:nvPr>
        </p:nvSpPr>
        <p:spPr>
          <a:xfrm>
            <a:off x="533293" y="1065230"/>
            <a:ext cx="8229600" cy="1097280"/>
          </a:xfrm>
        </p:spPr>
        <p:txBody>
          <a:bodyPr vert="horz" lIns="0" tIns="0" rIns="91440" bIns="45720" rtlCol="0" anchor="t">
            <a:noAutofit/>
          </a:bodyPr>
          <a:lstStyle/>
          <a:p>
            <a:pPr algn="ctr"/>
            <a:r>
              <a:rPr lang="en-US" dirty="0">
                <a:solidFill>
                  <a:srgbClr val="002A3A"/>
                </a:solidFill>
                <a:cs typeface="Calibri"/>
              </a:rPr>
              <a:t>Direct nasal, throat, or nasopharyngeal swabs should be tested as soon as possible after collection. Use freshly collected specimens for optimal test performance</a:t>
            </a:r>
          </a:p>
          <a:p>
            <a:pPr algn="ctr"/>
            <a:endParaRPr lang="en-US" dirty="0">
              <a:solidFill>
                <a:srgbClr val="002A3A"/>
              </a:solidFill>
            </a:endParaRPr>
          </a:p>
        </p:txBody>
      </p:sp>
      <p:pic>
        <p:nvPicPr>
          <p:cNvPr id="17" name="Picture 17" descr="A screenshot of a cell phone&#10;&#10;Description generated with very high confidence">
            <a:extLst>
              <a:ext uri="{FF2B5EF4-FFF2-40B4-BE49-F238E27FC236}">
                <a16:creationId xmlns:a16="http://schemas.microsoft.com/office/drawing/2014/main" id="{7DF9B55C-85BF-43D8-B043-4D7800066272}"/>
              </a:ext>
            </a:extLst>
          </p:cNvPr>
          <p:cNvPicPr>
            <a:picLocks noChangeAspect="1"/>
          </p:cNvPicPr>
          <p:nvPr/>
        </p:nvPicPr>
        <p:blipFill rotWithShape="1">
          <a:blip r:embed="rId3"/>
          <a:srcRect l="19540" t="64286" r="67005" b="22527"/>
          <a:stretch/>
        </p:blipFill>
        <p:spPr>
          <a:xfrm>
            <a:off x="283224" y="3679266"/>
            <a:ext cx="4584958" cy="1275939"/>
          </a:xfrm>
          <a:prstGeom prst="rect">
            <a:avLst/>
          </a:prstGeom>
        </p:spPr>
      </p:pic>
      <p:pic>
        <p:nvPicPr>
          <p:cNvPr id="14" name="Picture 11" descr="A screenshot of a cell phone&#10;&#10;Description generated with very high confidence">
            <a:extLst>
              <a:ext uri="{FF2B5EF4-FFF2-40B4-BE49-F238E27FC236}">
                <a16:creationId xmlns:a16="http://schemas.microsoft.com/office/drawing/2014/main" id="{091145A3-007E-4750-A07F-06076EB0518D}"/>
              </a:ext>
            </a:extLst>
          </p:cNvPr>
          <p:cNvPicPr>
            <a:picLocks noChangeAspect="1"/>
          </p:cNvPicPr>
          <p:nvPr/>
        </p:nvPicPr>
        <p:blipFill rotWithShape="1">
          <a:blip r:embed="rId4"/>
          <a:srcRect l="20022" t="36082" r="66849" b="50773"/>
          <a:stretch/>
        </p:blipFill>
        <p:spPr>
          <a:xfrm>
            <a:off x="283224" y="2362358"/>
            <a:ext cx="4589019" cy="1282813"/>
          </a:xfrm>
          <a:prstGeom prst="rect">
            <a:avLst/>
          </a:prstGeom>
        </p:spPr>
      </p:pic>
      <p:pic>
        <p:nvPicPr>
          <p:cNvPr id="15" name="Picture 13" descr="A screenshot of a cell phone&#10;&#10;Description generated with very high confidence">
            <a:extLst>
              <a:ext uri="{FF2B5EF4-FFF2-40B4-BE49-F238E27FC236}">
                <a16:creationId xmlns:a16="http://schemas.microsoft.com/office/drawing/2014/main" id="{048D665B-B82E-4FF4-8223-53A1C8EE1F9B}"/>
              </a:ext>
            </a:extLst>
          </p:cNvPr>
          <p:cNvPicPr>
            <a:picLocks noChangeAspect="1"/>
          </p:cNvPicPr>
          <p:nvPr/>
        </p:nvPicPr>
        <p:blipFill rotWithShape="1">
          <a:blip r:embed="rId4"/>
          <a:srcRect l="19031" t="49268" r="66159" b="37805"/>
          <a:stretch/>
        </p:blipFill>
        <p:spPr>
          <a:xfrm>
            <a:off x="283224" y="4991301"/>
            <a:ext cx="4589019" cy="1145354"/>
          </a:xfrm>
          <a:prstGeom prst="rect">
            <a:avLst/>
          </a:prstGeom>
        </p:spPr>
      </p:pic>
      <p:sp>
        <p:nvSpPr>
          <p:cNvPr id="3" name="Content Placeholder 2">
            <a:extLst>
              <a:ext uri="{FF2B5EF4-FFF2-40B4-BE49-F238E27FC236}">
                <a16:creationId xmlns:a16="http://schemas.microsoft.com/office/drawing/2014/main" id="{95105610-DA61-4802-8BC8-804BA4573E86}"/>
              </a:ext>
            </a:extLst>
          </p:cNvPr>
          <p:cNvSpPr>
            <a:spLocks noGrp="1"/>
          </p:cNvSpPr>
          <p:nvPr>
            <p:ph sz="half" idx="2"/>
          </p:nvPr>
        </p:nvSpPr>
        <p:spPr>
          <a:xfrm>
            <a:off x="4997958" y="2467133"/>
            <a:ext cx="4050792" cy="3855562"/>
          </a:xfrm>
        </p:spPr>
        <p:txBody>
          <a:bodyPr/>
          <a:lstStyle/>
          <a:p>
            <a:r>
              <a:rPr lang="en-US" dirty="0">
                <a:solidFill>
                  <a:schemeClr val="tx1"/>
                </a:solidFill>
                <a:latin typeface="+mn-lt"/>
              </a:rPr>
              <a:t>Swab types included in each kit:</a:t>
            </a:r>
            <a:endParaRPr lang="en-US" dirty="0"/>
          </a:p>
          <a:p>
            <a:pPr marL="285750" indent="-285750">
              <a:spcBef>
                <a:spcPts val="1200"/>
              </a:spcBef>
              <a:buFont typeface="Arial" panose="020B0604020202020204" pitchFamily="34" charset="0"/>
              <a:buChar char="•"/>
            </a:pPr>
            <a:r>
              <a:rPr lang="en-US" b="0" dirty="0">
                <a:solidFill>
                  <a:schemeClr val="tx1"/>
                </a:solidFill>
                <a:latin typeface="+mn-lt"/>
              </a:rPr>
              <a:t>Sterile Foam Tipped Applicators:</a:t>
            </a:r>
          </a:p>
          <a:p>
            <a:pPr marL="455613" lvl="1" indent="-285750"/>
            <a:r>
              <a:rPr lang="en-US" dirty="0">
                <a:solidFill>
                  <a:schemeClr val="tx2"/>
                </a:solidFill>
                <a:latin typeface="+mn-lt"/>
              </a:rPr>
              <a:t>Influenza A &amp; B 2</a:t>
            </a:r>
          </a:p>
          <a:p>
            <a:pPr marL="455613" lvl="1" indent="-285750"/>
            <a:r>
              <a:rPr lang="en-US" dirty="0">
                <a:solidFill>
                  <a:schemeClr val="tx2"/>
                </a:solidFill>
                <a:latin typeface="+mn-lt"/>
              </a:rPr>
              <a:t>Strep A 2</a:t>
            </a:r>
          </a:p>
          <a:p>
            <a:pPr marL="455613" lvl="1" indent="-285750"/>
            <a:r>
              <a:rPr lang="en-US" dirty="0">
                <a:solidFill>
                  <a:schemeClr val="tx2"/>
                </a:solidFill>
                <a:latin typeface="+mn-lt"/>
              </a:rPr>
              <a:t>COVID-19 2.0 </a:t>
            </a:r>
          </a:p>
          <a:p>
            <a:endParaRPr lang="en-US" sz="2000" dirty="0"/>
          </a:p>
          <a:p>
            <a:pPr marL="285750" indent="-285750">
              <a:buFont typeface="Arial" panose="020B0604020202020204" pitchFamily="34" charset="0"/>
              <a:buChar char="•"/>
            </a:pPr>
            <a:r>
              <a:rPr lang="en-US" b="0" dirty="0">
                <a:solidFill>
                  <a:schemeClr val="tx1"/>
                </a:solidFill>
                <a:latin typeface="+mn-lt"/>
              </a:rPr>
              <a:t>Sterile Nasopharyngeal Foam Tipped Applicator:</a:t>
            </a:r>
          </a:p>
          <a:p>
            <a:pPr marL="455613" lvl="1" indent="-285750"/>
            <a:r>
              <a:rPr lang="en-US" dirty="0">
                <a:solidFill>
                  <a:schemeClr val="tx2"/>
                </a:solidFill>
                <a:latin typeface="+mn-lt"/>
              </a:rPr>
              <a:t>RSV</a:t>
            </a:r>
          </a:p>
        </p:txBody>
      </p:sp>
    </p:spTree>
    <p:extLst>
      <p:ext uri="{BB962C8B-B14F-4D97-AF65-F5344CB8AC3E}">
        <p14:creationId xmlns:p14="http://schemas.microsoft.com/office/powerpoint/2010/main" val="3817963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827C9-3D8A-4C3D-B2B7-98035F1D476E}"/>
              </a:ext>
            </a:extLst>
          </p:cNvPr>
          <p:cNvSpPr>
            <a:spLocks noGrp="1"/>
          </p:cNvSpPr>
          <p:nvPr>
            <p:ph type="title"/>
          </p:nvPr>
        </p:nvSpPr>
        <p:spPr>
          <a:xfrm>
            <a:off x="417195" y="413385"/>
            <a:ext cx="8229600" cy="914400"/>
          </a:xfrm>
        </p:spPr>
        <p:txBody>
          <a:bodyPr/>
          <a:lstStyle/>
          <a:p>
            <a:r>
              <a:rPr lang="en-US" dirty="0">
                <a:latin typeface="+mj-lt"/>
                <a:cs typeface="Calibri"/>
              </a:rPr>
              <a:t>Nasal Swab Sample Collection for Influenza A&amp;B 2</a:t>
            </a:r>
          </a:p>
        </p:txBody>
      </p:sp>
      <p:sp>
        <p:nvSpPr>
          <p:cNvPr id="15" name="Content Placeholder 14">
            <a:extLst>
              <a:ext uri="{FF2B5EF4-FFF2-40B4-BE49-F238E27FC236}">
                <a16:creationId xmlns:a16="http://schemas.microsoft.com/office/drawing/2014/main" id="{4A0933F1-636B-4A16-8A85-1103EF4460AC}"/>
              </a:ext>
            </a:extLst>
          </p:cNvPr>
          <p:cNvSpPr>
            <a:spLocks noGrp="1"/>
          </p:cNvSpPr>
          <p:nvPr>
            <p:ph sz="half" idx="2"/>
          </p:nvPr>
        </p:nvSpPr>
        <p:spPr>
          <a:xfrm>
            <a:off x="417195" y="1633955"/>
            <a:ext cx="3230880" cy="4549472"/>
          </a:xfrm>
        </p:spPr>
        <p:txBody>
          <a:bodyPr vert="horz" lIns="0" tIns="0" rIns="91440" bIns="45720" rtlCol="0" anchor="t">
            <a:noAutofit/>
          </a:bodyPr>
          <a:lstStyle/>
          <a:p>
            <a:pPr marL="342900" indent="-342900">
              <a:buFont typeface="Arial" panose="020B0604020202020204" pitchFamily="34" charset="0"/>
              <a:buChar char="•"/>
            </a:pPr>
            <a:r>
              <a:rPr lang="en-US" b="0" dirty="0">
                <a:solidFill>
                  <a:schemeClr val="tx1"/>
                </a:solidFill>
                <a:latin typeface="+mn-lt"/>
                <a:cs typeface="Calibri"/>
              </a:rPr>
              <a:t>Insert the nasal swab into the nostril exhibiting the most drainage or congestion </a:t>
            </a:r>
            <a:endParaRPr lang="en-US" b="0" dirty="0">
              <a:solidFill>
                <a:schemeClr val="tx1"/>
              </a:solidFill>
              <a:latin typeface="+mn-lt"/>
            </a:endParaRPr>
          </a:p>
          <a:p>
            <a:pPr marL="342900" indent="-342900">
              <a:buFont typeface="Arial" panose="020B0604020202020204" pitchFamily="34" charset="0"/>
              <a:buChar char="•"/>
            </a:pPr>
            <a:r>
              <a:rPr lang="en-US" b="0" dirty="0">
                <a:solidFill>
                  <a:schemeClr val="tx1"/>
                </a:solidFill>
                <a:latin typeface="+mn-lt"/>
                <a:cs typeface="Calibri"/>
              </a:rPr>
              <a:t>Gently insert the swab, until resistance is met</a:t>
            </a:r>
          </a:p>
          <a:p>
            <a:pPr marL="685800" lvl="2" indent="-285750">
              <a:buFont typeface="Arial" panose="020B0604020202020204" pitchFamily="34" charset="0"/>
              <a:buChar char="•"/>
            </a:pPr>
            <a:r>
              <a:rPr lang="en-US" dirty="0"/>
              <a:t>Near the level of the nasal turbinate's</a:t>
            </a:r>
          </a:p>
          <a:p>
            <a:pPr marL="685800" lvl="2" indent="-285750">
              <a:buFont typeface="Arial" panose="020B0604020202020204" pitchFamily="34" charset="0"/>
              <a:buChar char="•"/>
            </a:pPr>
            <a:r>
              <a:rPr lang="en-US" dirty="0"/>
              <a:t>Less than one inch into nostril </a:t>
            </a:r>
          </a:p>
          <a:p>
            <a:pPr marL="342900" indent="-342900">
              <a:buFont typeface="Arial" panose="020B0604020202020204" pitchFamily="34" charset="0"/>
              <a:buChar char="•"/>
            </a:pPr>
            <a:r>
              <a:rPr lang="en-US" b="0" dirty="0">
                <a:solidFill>
                  <a:schemeClr val="tx1"/>
                </a:solidFill>
                <a:latin typeface="+mn-lt"/>
                <a:cs typeface="Calibri"/>
              </a:rPr>
              <a:t>Rotate the swab against the nasal wall several times </a:t>
            </a:r>
            <a:endParaRPr lang="en-US" b="0" dirty="0">
              <a:solidFill>
                <a:schemeClr val="tx1"/>
              </a:solidFill>
              <a:latin typeface="+mn-lt"/>
            </a:endParaRPr>
          </a:p>
          <a:p>
            <a:pPr marL="342900" indent="-342900">
              <a:buFont typeface="Arial" panose="020B0604020202020204" pitchFamily="34" charset="0"/>
              <a:buChar char="•"/>
            </a:pPr>
            <a:r>
              <a:rPr lang="en-US" b="0" dirty="0">
                <a:solidFill>
                  <a:schemeClr val="tx1"/>
                </a:solidFill>
                <a:latin typeface="+mn-lt"/>
                <a:cs typeface="Calibri"/>
              </a:rPr>
              <a:t>Gently remove the swab </a:t>
            </a:r>
          </a:p>
          <a:p>
            <a:endParaRPr lang="en-US" sz="1600" b="0" dirty="0">
              <a:solidFill>
                <a:schemeClr val="tx1"/>
              </a:solidFill>
              <a:latin typeface="Georgia"/>
              <a:cs typeface="Calibri"/>
            </a:endParaRPr>
          </a:p>
          <a:p>
            <a:endParaRPr lang="en-US" sz="2000" b="0" dirty="0"/>
          </a:p>
        </p:txBody>
      </p:sp>
      <p:sp>
        <p:nvSpPr>
          <p:cNvPr id="7" name="Slide Number Placeholder 6">
            <a:extLst>
              <a:ext uri="{FF2B5EF4-FFF2-40B4-BE49-F238E27FC236}">
                <a16:creationId xmlns:a16="http://schemas.microsoft.com/office/drawing/2014/main" id="{8131CFE5-0889-4423-BF62-6A4C9902C17F}"/>
              </a:ext>
            </a:extLst>
          </p:cNvPr>
          <p:cNvSpPr>
            <a:spLocks noGrp="1"/>
          </p:cNvSpPr>
          <p:nvPr>
            <p:ph type="sldNum" sz="quarter" idx="12"/>
          </p:nvPr>
        </p:nvSpPr>
        <p:spPr/>
        <p:txBody>
          <a:bodyPr/>
          <a:lstStyle/>
          <a:p>
            <a:fld id="{A2885E78-1F86-4A3D-9EE1-B0103B1CEF15}" type="slidenum">
              <a:rPr lang="en-US" smtClean="0">
                <a:solidFill>
                  <a:srgbClr val="000000"/>
                </a:solidFill>
              </a:rPr>
              <a:pPr/>
              <a:t>19</a:t>
            </a:fld>
            <a:endParaRPr lang="en-US">
              <a:solidFill>
                <a:srgbClr val="000000"/>
              </a:solidFill>
            </a:endParaRPr>
          </a:p>
        </p:txBody>
      </p:sp>
      <p:pic>
        <p:nvPicPr>
          <p:cNvPr id="5" name="Picture 4">
            <a:extLst>
              <a:ext uri="{FF2B5EF4-FFF2-40B4-BE49-F238E27FC236}">
                <a16:creationId xmlns:a16="http://schemas.microsoft.com/office/drawing/2014/main" id="{C14AB78C-CBE9-4788-A4EB-9F30C218C97A}"/>
              </a:ext>
            </a:extLst>
          </p:cNvPr>
          <p:cNvPicPr>
            <a:picLocks noChangeAspect="1"/>
          </p:cNvPicPr>
          <p:nvPr/>
        </p:nvPicPr>
        <p:blipFill>
          <a:blip r:embed="rId3"/>
          <a:stretch>
            <a:fillRect/>
          </a:stretch>
        </p:blipFill>
        <p:spPr>
          <a:xfrm>
            <a:off x="3533775" y="1633955"/>
            <a:ext cx="5438775" cy="3697791"/>
          </a:xfrm>
          <a:prstGeom prst="rect">
            <a:avLst/>
          </a:prstGeom>
        </p:spPr>
      </p:pic>
    </p:spTree>
    <p:extLst>
      <p:ext uri="{BB962C8B-B14F-4D97-AF65-F5344CB8AC3E}">
        <p14:creationId xmlns:p14="http://schemas.microsoft.com/office/powerpoint/2010/main" val="57440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F7BC-D16E-4165-8CED-7AC4F1B4EB56}"/>
              </a:ext>
            </a:extLst>
          </p:cNvPr>
          <p:cNvSpPr>
            <a:spLocks noGrp="1"/>
          </p:cNvSpPr>
          <p:nvPr>
            <p:ph type="title"/>
          </p:nvPr>
        </p:nvSpPr>
        <p:spPr/>
        <p:txBody>
          <a:bodyPr/>
          <a:lstStyle/>
          <a:p>
            <a:r>
              <a:rPr lang="en-US" dirty="0"/>
              <a:t>Intended Use </a:t>
            </a:r>
            <a:br>
              <a:rPr lang="en-US" dirty="0"/>
            </a:br>
            <a:endParaRPr lang="en-US" dirty="0"/>
          </a:p>
        </p:txBody>
      </p:sp>
      <p:graphicFrame>
        <p:nvGraphicFramePr>
          <p:cNvPr id="7" name="Table 7">
            <a:extLst>
              <a:ext uri="{FF2B5EF4-FFF2-40B4-BE49-F238E27FC236}">
                <a16:creationId xmlns:a16="http://schemas.microsoft.com/office/drawing/2014/main" id="{7B4ACD69-AC24-4A7D-96A1-1A59CFE8F016}"/>
              </a:ext>
            </a:extLst>
          </p:cNvPr>
          <p:cNvGraphicFramePr>
            <a:graphicFrameLocks noGrp="1"/>
          </p:cNvGraphicFramePr>
          <p:nvPr>
            <p:ph idx="1"/>
          </p:nvPr>
        </p:nvGraphicFramePr>
        <p:xfrm>
          <a:off x="502920" y="1052513"/>
          <a:ext cx="8229600" cy="4942840"/>
        </p:xfrm>
        <a:graphic>
          <a:graphicData uri="http://schemas.openxmlformats.org/drawingml/2006/table">
            <a:tbl>
              <a:tblPr firstRow="1" bandRow="1">
                <a:tableStyleId>{5C22544A-7EE6-4342-B048-85BDC9FD1C3A}</a:tableStyleId>
              </a:tblPr>
              <a:tblGrid>
                <a:gridCol w="1830705">
                  <a:extLst>
                    <a:ext uri="{9D8B030D-6E8A-4147-A177-3AD203B41FA5}">
                      <a16:colId xmlns:a16="http://schemas.microsoft.com/office/drawing/2014/main" val="3527558432"/>
                    </a:ext>
                  </a:extLst>
                </a:gridCol>
                <a:gridCol w="6398895">
                  <a:extLst>
                    <a:ext uri="{9D8B030D-6E8A-4147-A177-3AD203B41FA5}">
                      <a16:colId xmlns:a16="http://schemas.microsoft.com/office/drawing/2014/main" val="464622275"/>
                    </a:ext>
                  </a:extLst>
                </a:gridCol>
              </a:tblGrid>
              <a:tr h="370840">
                <a:tc>
                  <a:txBody>
                    <a:bodyPr/>
                    <a:lstStyle/>
                    <a:p>
                      <a:pPr algn="ctr"/>
                      <a:r>
                        <a:rPr lang="en-US" sz="1600" dirty="0"/>
                        <a:t>Assay Type </a:t>
                      </a:r>
                    </a:p>
                  </a:txBody>
                  <a:tcPr/>
                </a:tc>
                <a:tc>
                  <a:txBody>
                    <a:bodyPr/>
                    <a:lstStyle/>
                    <a:p>
                      <a:pPr algn="ctr"/>
                      <a:r>
                        <a:rPr lang="en-US" sz="1600" dirty="0"/>
                        <a:t>Intended Use Statement </a:t>
                      </a:r>
                    </a:p>
                  </a:txBody>
                  <a:tcPr/>
                </a:tc>
                <a:extLst>
                  <a:ext uri="{0D108BD9-81ED-4DB2-BD59-A6C34878D82A}">
                    <a16:rowId xmlns:a16="http://schemas.microsoft.com/office/drawing/2014/main" val="1346358651"/>
                  </a:ext>
                </a:extLst>
              </a:tr>
              <a:tr h="370840">
                <a:tc>
                  <a:txBody>
                    <a:bodyPr/>
                    <a:lstStyle/>
                    <a:p>
                      <a:r>
                        <a:rPr lang="en-US" sz="1400" b="1" dirty="0"/>
                        <a:t>ID NOW™ Influenza A &amp; B 2 </a:t>
                      </a:r>
                    </a:p>
                  </a:txBody>
                  <a:tcPr/>
                </a:tc>
                <a:tc>
                  <a:txBody>
                    <a:bodyPr/>
                    <a:lstStyle/>
                    <a:p>
                      <a:r>
                        <a:rPr lang="en-US" sz="1400" dirty="0"/>
                        <a:t>The ID NOW™ Influenza A &amp; B 2 assay performed on the ID NOW Instrument is a rapid molecular in vitro diagnostic test utilizing an isothermal nucleic acid amplification technology for the qualitative detection and discrimination of influenza A and B viral RNA in direct nasal or nasopharyngeal swabs and nasal or nasopharyngeal swabs eluted in viral transport media from patients with signs and symptoms of respiratory infection. </a:t>
                      </a:r>
                    </a:p>
                    <a:p>
                      <a:endParaRPr lang="en-US" sz="1400" dirty="0"/>
                    </a:p>
                    <a:p>
                      <a:r>
                        <a:rPr lang="en-US" sz="1400" dirty="0"/>
                        <a:t>It is intended for use as an aid in the differential diagnosis of influenza A and B viral infections in humans in conjunction with clinical and epidemiological risk factors. The assay is not intended to detect the presence of influenza C virus. </a:t>
                      </a:r>
                    </a:p>
                    <a:p>
                      <a:endParaRPr lang="en-US" sz="1400" dirty="0"/>
                    </a:p>
                    <a:p>
                      <a:r>
                        <a:rPr lang="en-US" sz="1400" dirty="0"/>
                        <a:t>Negative results do not preclude influenza virus infection and should not be used as the sole basis for diagnosis, treatment or other patient management decisions.</a:t>
                      </a:r>
                    </a:p>
                    <a:p>
                      <a:endParaRPr lang="en-US" sz="1400" dirty="0"/>
                    </a:p>
                    <a:p>
                      <a:r>
                        <a:rPr lang="en-US" sz="1400" dirty="0"/>
                        <a:t>If infection with a novel influenza A virus is suspected based on current clinical and epidemiological screening criteria recommended by public health authorities, specimens should be collected with appropriate infection control precautions for novel virulent Influenza viruses and sent to state or local health department for testing. Viral culture should not be attempted in these cases unless a BSL 3+ facility is available to receive and culture specimens.</a:t>
                      </a:r>
                    </a:p>
                  </a:txBody>
                  <a:tcPr/>
                </a:tc>
                <a:extLst>
                  <a:ext uri="{0D108BD9-81ED-4DB2-BD59-A6C34878D82A}">
                    <a16:rowId xmlns:a16="http://schemas.microsoft.com/office/drawing/2014/main" val="2929961023"/>
                  </a:ext>
                </a:extLst>
              </a:tr>
            </a:tbl>
          </a:graphicData>
        </a:graphic>
      </p:graphicFrame>
      <p:sp>
        <p:nvSpPr>
          <p:cNvPr id="4" name="Date Placeholder 3">
            <a:extLst>
              <a:ext uri="{FF2B5EF4-FFF2-40B4-BE49-F238E27FC236}">
                <a16:creationId xmlns:a16="http://schemas.microsoft.com/office/drawing/2014/main" id="{692DB0E3-57E9-4974-980F-3415A3C154EF}"/>
              </a:ext>
            </a:extLst>
          </p:cNvPr>
          <p:cNvSpPr>
            <a:spLocks noGrp="1"/>
          </p:cNvSpPr>
          <p:nvPr>
            <p:ph type="dt" sz="half" idx="10"/>
          </p:nvPr>
        </p:nvSpPr>
        <p:spPr/>
        <p:txBody>
          <a:bodyPr/>
          <a:lstStyle/>
          <a:p>
            <a:fld id="{4774A9AD-79CC-4D89-AD87-995A0443AF38}" type="datetime4">
              <a:rPr lang="en-US" smtClean="0">
                <a:solidFill>
                  <a:srgbClr val="000000"/>
                </a:solidFill>
              </a:rPr>
              <a:t>June 5, 2024</a:t>
            </a:fld>
            <a:endParaRPr lang="en-US">
              <a:solidFill>
                <a:srgbClr val="000000"/>
              </a:solidFill>
            </a:endParaRPr>
          </a:p>
        </p:txBody>
      </p:sp>
      <p:sp>
        <p:nvSpPr>
          <p:cNvPr id="5" name="Footer Placeholder 4">
            <a:extLst>
              <a:ext uri="{FF2B5EF4-FFF2-40B4-BE49-F238E27FC236}">
                <a16:creationId xmlns:a16="http://schemas.microsoft.com/office/drawing/2014/main" id="{03B9E65E-ED42-4AAB-B83B-6B6ECBAE76C7}"/>
              </a:ext>
            </a:extLst>
          </p:cNvPr>
          <p:cNvSpPr>
            <a:spLocks noGrp="1"/>
          </p:cNvSpPr>
          <p:nvPr>
            <p:ph type="ftr" sz="quarter" idx="11"/>
          </p:nvPr>
        </p:nvSpPr>
        <p:spPr>
          <a:xfrm>
            <a:off x="3082183" y="6356350"/>
            <a:ext cx="4480560" cy="365125"/>
          </a:xfrm>
        </p:spPr>
        <p:txBody>
          <a:bodyPr/>
          <a:lstStyle/>
          <a:p>
            <a:r>
              <a:rPr lang="en-US">
                <a:solidFill>
                  <a:srgbClr val="000000"/>
                </a:solidFill>
              </a:rPr>
              <a:t>ARDx Standard Template</a:t>
            </a:r>
          </a:p>
        </p:txBody>
      </p:sp>
      <p:sp>
        <p:nvSpPr>
          <p:cNvPr id="6" name="Slide Number Placeholder 5">
            <a:extLst>
              <a:ext uri="{FF2B5EF4-FFF2-40B4-BE49-F238E27FC236}">
                <a16:creationId xmlns:a16="http://schemas.microsoft.com/office/drawing/2014/main" id="{A5B29964-18E3-42A5-9CDF-922BF11A7F4D}"/>
              </a:ext>
            </a:extLst>
          </p:cNvPr>
          <p:cNvSpPr>
            <a:spLocks noGrp="1"/>
          </p:cNvSpPr>
          <p:nvPr>
            <p:ph type="sldNum" sz="quarter" idx="12"/>
          </p:nvPr>
        </p:nvSpPr>
        <p:spPr/>
        <p:txBody>
          <a:bodyPr/>
          <a:lstStyle/>
          <a:p>
            <a:fld id="{A2885E78-1F86-4A3D-9EE1-B0103B1CEF15}"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400376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B7B215-4874-431A-9549-4938DD69CC51}"/>
              </a:ext>
            </a:extLst>
          </p:cNvPr>
          <p:cNvPicPr>
            <a:picLocks noChangeAspect="1"/>
          </p:cNvPicPr>
          <p:nvPr/>
        </p:nvPicPr>
        <p:blipFill rotWithShape="1">
          <a:blip r:embed="rId3"/>
          <a:srcRect l="60533" t="12904" r="17168" b="31479"/>
          <a:stretch/>
        </p:blipFill>
        <p:spPr>
          <a:xfrm>
            <a:off x="3519775" y="1542309"/>
            <a:ext cx="5379123" cy="3773382"/>
          </a:xfrm>
          <a:prstGeom prst="rect">
            <a:avLst/>
          </a:prstGeom>
        </p:spPr>
      </p:pic>
      <p:sp>
        <p:nvSpPr>
          <p:cNvPr id="2" name="Title 1">
            <a:extLst>
              <a:ext uri="{FF2B5EF4-FFF2-40B4-BE49-F238E27FC236}">
                <a16:creationId xmlns:a16="http://schemas.microsoft.com/office/drawing/2014/main" id="{A70827C9-3D8A-4C3D-B2B7-98035F1D476E}"/>
              </a:ext>
            </a:extLst>
          </p:cNvPr>
          <p:cNvSpPr>
            <a:spLocks noGrp="1"/>
          </p:cNvSpPr>
          <p:nvPr>
            <p:ph type="title"/>
          </p:nvPr>
        </p:nvSpPr>
        <p:spPr/>
        <p:txBody>
          <a:bodyPr/>
          <a:lstStyle/>
          <a:p>
            <a:r>
              <a:rPr lang="en-US" dirty="0">
                <a:latin typeface="+mj-lt"/>
                <a:cs typeface="Calibri"/>
              </a:rPr>
              <a:t>Nasal Swab Sample Collection for COVID-19 2.0 </a:t>
            </a:r>
          </a:p>
        </p:txBody>
      </p:sp>
      <p:sp>
        <p:nvSpPr>
          <p:cNvPr id="15" name="Content Placeholder 14">
            <a:extLst>
              <a:ext uri="{FF2B5EF4-FFF2-40B4-BE49-F238E27FC236}">
                <a16:creationId xmlns:a16="http://schemas.microsoft.com/office/drawing/2014/main" id="{4A0933F1-636B-4A16-8A85-1103EF4460AC}"/>
              </a:ext>
            </a:extLst>
          </p:cNvPr>
          <p:cNvSpPr>
            <a:spLocks noGrp="1"/>
          </p:cNvSpPr>
          <p:nvPr>
            <p:ph sz="half" idx="2"/>
          </p:nvPr>
        </p:nvSpPr>
        <p:spPr>
          <a:xfrm>
            <a:off x="245102" y="1542309"/>
            <a:ext cx="3345823" cy="3973205"/>
          </a:xfrm>
        </p:spPr>
        <p:txBody>
          <a:bodyPr vert="horz" lIns="0" tIns="0" rIns="91440" bIns="45720" rtlCol="0" anchor="t">
            <a:noAutofit/>
          </a:bodyPr>
          <a:lstStyle/>
          <a:p>
            <a:pPr marL="342900" indent="-342900">
              <a:spcAft>
                <a:spcPts val="600"/>
              </a:spcAft>
              <a:buFont typeface="Arial" panose="020B0604020202020204" pitchFamily="34" charset="0"/>
              <a:buChar char="•"/>
            </a:pPr>
            <a:r>
              <a:rPr lang="en-US" sz="1600" b="0" dirty="0">
                <a:solidFill>
                  <a:schemeClr val="tx1"/>
                </a:solidFill>
                <a:latin typeface="Georgia"/>
                <a:cs typeface="Calibri"/>
              </a:rPr>
              <a:t>Insert the nasal swab into the nostril exhibiting the most drainage or congestion </a:t>
            </a:r>
            <a:endParaRPr lang="en-US" sz="1600" b="0" dirty="0">
              <a:solidFill>
                <a:schemeClr val="tx1"/>
              </a:solidFill>
              <a:latin typeface="Georgia"/>
            </a:endParaRPr>
          </a:p>
          <a:p>
            <a:pPr marL="342900" indent="-342900">
              <a:spcAft>
                <a:spcPts val="600"/>
              </a:spcAft>
              <a:buFont typeface="Arial" panose="020B0604020202020204" pitchFamily="34" charset="0"/>
              <a:buChar char="•"/>
            </a:pPr>
            <a:r>
              <a:rPr lang="en-US" sz="1600" b="0" dirty="0">
                <a:solidFill>
                  <a:schemeClr val="tx1"/>
                </a:solidFill>
                <a:latin typeface="Georgia"/>
                <a:cs typeface="Calibri"/>
              </a:rPr>
              <a:t>Using gentle rotation, insert the swab until resistance is met</a:t>
            </a:r>
          </a:p>
          <a:p>
            <a:pPr marL="685800" lvl="2" indent="-285750">
              <a:spcAft>
                <a:spcPts val="600"/>
              </a:spcAft>
              <a:buFont typeface="Arial" panose="020B0604020202020204" pitchFamily="34" charset="0"/>
              <a:buChar char="•"/>
            </a:pPr>
            <a:r>
              <a:rPr lang="en-US" sz="1400" dirty="0"/>
              <a:t>At the level of the nasal </a:t>
            </a:r>
            <a:r>
              <a:rPr lang="en-US" sz="1400" dirty="0" err="1"/>
              <a:t>turbinates</a:t>
            </a:r>
            <a:endParaRPr lang="en-US" sz="1400" dirty="0"/>
          </a:p>
          <a:p>
            <a:pPr marL="685800" lvl="2" indent="-285750">
              <a:spcAft>
                <a:spcPts val="600"/>
              </a:spcAft>
              <a:buFont typeface="Arial" panose="020B0604020202020204" pitchFamily="34" charset="0"/>
              <a:buChar char="•"/>
            </a:pPr>
            <a:r>
              <a:rPr lang="en-US" sz="1400" dirty="0"/>
              <a:t>Less than one inch into nostril </a:t>
            </a:r>
          </a:p>
          <a:p>
            <a:pPr marL="342900" indent="-342900">
              <a:spcAft>
                <a:spcPts val="600"/>
              </a:spcAft>
              <a:buFont typeface="Arial" panose="020B0604020202020204" pitchFamily="34" charset="0"/>
              <a:buChar char="•"/>
            </a:pPr>
            <a:r>
              <a:rPr lang="en-US" sz="1600" b="0" dirty="0">
                <a:solidFill>
                  <a:schemeClr val="tx1"/>
                </a:solidFill>
                <a:latin typeface="Georgia"/>
                <a:cs typeface="Calibri"/>
              </a:rPr>
              <a:t>Rotate the swab several times against the nasal wall  </a:t>
            </a:r>
            <a:endParaRPr lang="en-US" sz="1600" b="0" dirty="0">
              <a:solidFill>
                <a:schemeClr val="tx1"/>
              </a:solidFill>
              <a:latin typeface="Georgia"/>
            </a:endParaRPr>
          </a:p>
          <a:p>
            <a:pPr marL="342900" indent="-342900">
              <a:spcAft>
                <a:spcPts val="600"/>
              </a:spcAft>
              <a:buFont typeface="Arial" panose="020B0604020202020204" pitchFamily="34" charset="0"/>
              <a:buChar char="•"/>
            </a:pPr>
            <a:r>
              <a:rPr lang="en-US" sz="1600" b="0" dirty="0">
                <a:solidFill>
                  <a:schemeClr val="tx1"/>
                </a:solidFill>
                <a:latin typeface="Georgia"/>
                <a:cs typeface="Calibri"/>
              </a:rPr>
              <a:t>Gently remove the swab </a:t>
            </a:r>
          </a:p>
          <a:p>
            <a:pPr marL="342900" indent="-342900">
              <a:spcAft>
                <a:spcPts val="600"/>
              </a:spcAft>
              <a:buFont typeface="Arial" panose="020B0604020202020204" pitchFamily="34" charset="0"/>
              <a:buChar char="•"/>
            </a:pPr>
            <a:r>
              <a:rPr lang="en-US" sz="1600" dirty="0">
                <a:solidFill>
                  <a:schemeClr val="tx1"/>
                </a:solidFill>
                <a:latin typeface="Georgia"/>
                <a:cs typeface="Calibri"/>
              </a:rPr>
              <a:t>Using the same swab, repeat sample collection in the other nostril</a:t>
            </a:r>
          </a:p>
        </p:txBody>
      </p:sp>
      <p:sp>
        <p:nvSpPr>
          <p:cNvPr id="7" name="Slide Number Placeholder 6">
            <a:extLst>
              <a:ext uri="{FF2B5EF4-FFF2-40B4-BE49-F238E27FC236}">
                <a16:creationId xmlns:a16="http://schemas.microsoft.com/office/drawing/2014/main" id="{8131CFE5-0889-4423-BF62-6A4C9902C17F}"/>
              </a:ext>
            </a:extLst>
          </p:cNvPr>
          <p:cNvSpPr>
            <a:spLocks noGrp="1"/>
          </p:cNvSpPr>
          <p:nvPr>
            <p:ph type="sldNum" sz="quarter" idx="12"/>
          </p:nvPr>
        </p:nvSpPr>
        <p:spPr/>
        <p:txBody>
          <a:bodyPr/>
          <a:lstStyle/>
          <a:p>
            <a:fld id="{A2885E78-1F86-4A3D-9EE1-B0103B1CEF15}" type="slidenum">
              <a:rPr lang="en-US" smtClean="0">
                <a:solidFill>
                  <a:srgbClr val="000000"/>
                </a:solidFill>
              </a:rPr>
              <a:pPr/>
              <a:t>20</a:t>
            </a:fld>
            <a:endParaRPr lang="en-US">
              <a:solidFill>
                <a:srgbClr val="000000"/>
              </a:solidFill>
            </a:endParaRPr>
          </a:p>
        </p:txBody>
      </p:sp>
      <p:sp>
        <p:nvSpPr>
          <p:cNvPr id="8" name="TextBox 7">
            <a:extLst>
              <a:ext uri="{FF2B5EF4-FFF2-40B4-BE49-F238E27FC236}">
                <a16:creationId xmlns:a16="http://schemas.microsoft.com/office/drawing/2014/main" id="{0FF36DCD-8F80-4792-8C8A-09FB6B01DDF6}"/>
              </a:ext>
            </a:extLst>
          </p:cNvPr>
          <p:cNvSpPr txBox="1"/>
          <p:nvPr/>
        </p:nvSpPr>
        <p:spPr>
          <a:xfrm>
            <a:off x="3647111" y="5372398"/>
            <a:ext cx="6724650" cy="286232"/>
          </a:xfrm>
          <a:prstGeom prst="rect">
            <a:avLst/>
          </a:prstGeom>
          <a:noFill/>
        </p:spPr>
        <p:txBody>
          <a:bodyPr wrap="square">
            <a:spAutoFit/>
          </a:bodyPr>
          <a:lstStyle/>
          <a:p>
            <a:pPr marL="285750" indent="-285750">
              <a:lnSpc>
                <a:spcPct val="90000"/>
              </a:lnSpc>
              <a:spcBef>
                <a:spcPts val="1200"/>
              </a:spcBef>
              <a:buFont typeface="Arial" panose="020B0604020202020204" pitchFamily="34" charset="0"/>
              <a:buChar char="•"/>
            </a:pPr>
            <a:r>
              <a:rPr lang="en-US" sz="1400" b="1" dirty="0">
                <a:solidFill>
                  <a:schemeClr val="tx1"/>
                </a:solidFill>
                <a:latin typeface="+mn-lt"/>
              </a:rPr>
              <a:t>DO NOT return the swab to its original packaging </a:t>
            </a:r>
            <a:endParaRPr lang="en-US" sz="1400" dirty="0">
              <a:solidFill>
                <a:srgbClr val="000000"/>
              </a:solidFill>
              <a:latin typeface="Georgia"/>
              <a:cs typeface="Calibri"/>
            </a:endParaRPr>
          </a:p>
        </p:txBody>
      </p:sp>
    </p:spTree>
    <p:extLst>
      <p:ext uri="{BB962C8B-B14F-4D97-AF65-F5344CB8AC3E}">
        <p14:creationId xmlns:p14="http://schemas.microsoft.com/office/powerpoint/2010/main" val="3428490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7896-A39E-4E9A-A3CB-0A8EBA39A00C}"/>
              </a:ext>
            </a:extLst>
          </p:cNvPr>
          <p:cNvSpPr>
            <a:spLocks noGrp="1"/>
          </p:cNvSpPr>
          <p:nvPr>
            <p:ph type="title"/>
          </p:nvPr>
        </p:nvSpPr>
        <p:spPr/>
        <p:txBody>
          <a:bodyPr/>
          <a:lstStyle/>
          <a:p>
            <a:r>
              <a:rPr lang="en-US" dirty="0"/>
              <a:t>Nasopharyngeal Swab Sample Collection</a:t>
            </a:r>
            <a:r>
              <a:rPr lang="en-US" sz="2800" dirty="0"/>
              <a:t/>
            </a:r>
            <a:br>
              <a:rPr lang="en-US" sz="2800" dirty="0"/>
            </a:br>
            <a:endParaRPr lang="en-US" dirty="0"/>
          </a:p>
        </p:txBody>
      </p:sp>
      <p:sp>
        <p:nvSpPr>
          <p:cNvPr id="3" name="Content Placeholder 2">
            <a:extLst>
              <a:ext uri="{FF2B5EF4-FFF2-40B4-BE49-F238E27FC236}">
                <a16:creationId xmlns:a16="http://schemas.microsoft.com/office/drawing/2014/main" id="{42753A9C-6C22-4E75-89C2-7E41E02B4120}"/>
              </a:ext>
            </a:extLst>
          </p:cNvPr>
          <p:cNvSpPr>
            <a:spLocks noGrp="1"/>
          </p:cNvSpPr>
          <p:nvPr>
            <p:ph sz="half" idx="1"/>
          </p:nvPr>
        </p:nvSpPr>
        <p:spPr>
          <a:xfrm>
            <a:off x="411482" y="1410752"/>
            <a:ext cx="4206238" cy="5017480"/>
          </a:xfrm>
          <a:ln>
            <a:noFill/>
          </a:ln>
        </p:spPr>
        <p:txBody>
          <a:bodyPr vert="horz" lIns="0" tIns="0" rIns="91440" bIns="45720" rtlCol="0" anchor="t">
            <a:noAutofit/>
          </a:bodyPr>
          <a:lstStyle/>
          <a:p>
            <a:pPr marL="285750" indent="-285750">
              <a:spcAft>
                <a:spcPts val="600"/>
              </a:spcAft>
              <a:buFont typeface="Arial" panose="020B0604020202020204" pitchFamily="34" charset="0"/>
              <a:buChar char="•"/>
            </a:pPr>
            <a:r>
              <a:rPr lang="en-US" sz="1600" b="0" dirty="0">
                <a:solidFill>
                  <a:schemeClr val="tx1"/>
                </a:solidFill>
                <a:latin typeface="+mn-lt"/>
                <a:cs typeface="Calibri"/>
              </a:rPr>
              <a:t>Insert the swab into the nostril exhibiting the most drainage or congestion</a:t>
            </a:r>
          </a:p>
          <a:p>
            <a:pPr marL="285750" indent="-285750">
              <a:spcAft>
                <a:spcPts val="600"/>
              </a:spcAft>
              <a:buFont typeface="Arial" panose="020B0604020202020204" pitchFamily="34" charset="0"/>
              <a:buChar char="•"/>
            </a:pPr>
            <a:r>
              <a:rPr lang="en-US" sz="1600" b="0" dirty="0">
                <a:solidFill>
                  <a:schemeClr val="tx1"/>
                </a:solidFill>
                <a:latin typeface="+mn-lt"/>
                <a:cs typeface="Calibri"/>
              </a:rPr>
              <a:t>Pass the swab directly backwards without tipping the swab head up or down. </a:t>
            </a:r>
            <a:endParaRPr lang="en-US" sz="1600" b="0" dirty="0">
              <a:solidFill>
                <a:schemeClr val="tx1"/>
              </a:solidFill>
              <a:latin typeface="+mn-lt"/>
            </a:endParaRPr>
          </a:p>
          <a:p>
            <a:pPr marL="742950" lvl="2" indent="-342900">
              <a:buFont typeface="Arial" panose="020B0604020202020204" pitchFamily="34" charset="0"/>
              <a:buChar char="•"/>
            </a:pPr>
            <a:r>
              <a:rPr lang="en-US" sz="1400" dirty="0"/>
              <a:t>The nasal passage runs parallel to the floor, not parallel to the bridge of the nose.</a:t>
            </a:r>
          </a:p>
          <a:p>
            <a:pPr marL="742950" lvl="2" indent="-342900">
              <a:buFont typeface="Arial" panose="020B0604020202020204" pitchFamily="34" charset="0"/>
              <a:buChar char="•"/>
            </a:pPr>
            <a:r>
              <a:rPr lang="en-US" sz="1400" dirty="0"/>
              <a:t>DO NOT use force</a:t>
            </a:r>
          </a:p>
          <a:p>
            <a:pPr marL="285750" indent="-285750">
              <a:spcAft>
                <a:spcPts val="600"/>
              </a:spcAft>
              <a:buFont typeface="Arial" panose="020B0604020202020204" pitchFamily="34" charset="0"/>
              <a:buChar char="•"/>
            </a:pPr>
            <a:r>
              <a:rPr lang="en-US" sz="1600" b="0" dirty="0">
                <a:solidFill>
                  <a:schemeClr val="tx1"/>
                </a:solidFill>
                <a:latin typeface="+mn-lt"/>
                <a:cs typeface="Calibri"/>
              </a:rPr>
              <a:t>Using gentle rotation, insert the swab into the anterior </a:t>
            </a:r>
            <a:r>
              <a:rPr lang="en-US" sz="1600" b="0" dirty="0" err="1">
                <a:solidFill>
                  <a:schemeClr val="tx1"/>
                </a:solidFill>
                <a:latin typeface="+mn-lt"/>
                <a:cs typeface="Calibri"/>
              </a:rPr>
              <a:t>nare</a:t>
            </a:r>
            <a:r>
              <a:rPr lang="en-US" sz="1600" b="0" dirty="0">
                <a:solidFill>
                  <a:schemeClr val="tx1"/>
                </a:solidFill>
                <a:latin typeface="+mn-lt"/>
                <a:cs typeface="Calibri"/>
              </a:rPr>
              <a:t> parallel to the palate, advancing the swab into the nasopharynx</a:t>
            </a:r>
          </a:p>
          <a:p>
            <a:pPr marL="455613" lvl="1" indent="-285750">
              <a:spcAft>
                <a:spcPts val="600"/>
              </a:spcAft>
            </a:pPr>
            <a:r>
              <a:rPr lang="en-US" sz="1400" dirty="0">
                <a:cs typeface="Calibri"/>
              </a:rPr>
              <a:t>Distance is halfway of that from the nose to the tip of the ear and about half the length of the swab</a:t>
            </a:r>
          </a:p>
          <a:p>
            <a:pPr marL="285750" indent="-285750">
              <a:spcAft>
                <a:spcPts val="600"/>
              </a:spcAft>
              <a:buFont typeface="Arial" panose="020B0604020202020204" pitchFamily="34" charset="0"/>
              <a:buChar char="•"/>
            </a:pPr>
            <a:r>
              <a:rPr lang="en-US" sz="1600" b="0" dirty="0">
                <a:solidFill>
                  <a:schemeClr val="tx1"/>
                </a:solidFill>
                <a:latin typeface="+mn-lt"/>
              </a:rPr>
              <a:t>Leave in place for a few seconds, and then slowly rotate the swab as it is being withdrawn.</a:t>
            </a:r>
          </a:p>
          <a:p>
            <a:pPr marL="285750" indent="-285750">
              <a:buChar char="•"/>
            </a:pPr>
            <a:endParaRPr lang="en-US" sz="2400" b="0" dirty="0">
              <a:latin typeface="+mn-lt"/>
            </a:endParaRPr>
          </a:p>
          <a:p>
            <a:endParaRPr lang="en-US" sz="2000" dirty="0">
              <a:latin typeface="+mn-lt"/>
            </a:endParaRPr>
          </a:p>
        </p:txBody>
      </p:sp>
      <p:sp>
        <p:nvSpPr>
          <p:cNvPr id="5" name="Date Placeholder 4">
            <a:extLst>
              <a:ext uri="{FF2B5EF4-FFF2-40B4-BE49-F238E27FC236}">
                <a16:creationId xmlns:a16="http://schemas.microsoft.com/office/drawing/2014/main" id="{D6435C27-FFDA-477D-8467-631F2EC07FA7}"/>
              </a:ext>
            </a:extLst>
          </p:cNvPr>
          <p:cNvSpPr>
            <a:spLocks noGrp="1"/>
          </p:cNvSpPr>
          <p:nvPr>
            <p:ph type="dt" sz="half" idx="10"/>
          </p:nvPr>
        </p:nvSpPr>
        <p:spPr/>
        <p:txBody>
          <a:bodyPr/>
          <a:lstStyle/>
          <a:p>
            <a:fld id="{9804A69F-9027-4292-AABF-77431E2D8DE3}" type="datetime4">
              <a:rPr lang="en-US" smtClean="0">
                <a:solidFill>
                  <a:srgbClr val="000000"/>
                </a:solidFill>
              </a:rPr>
              <a:t>June 5, 2024</a:t>
            </a:fld>
            <a:endParaRPr lang="en-US">
              <a:solidFill>
                <a:srgbClr val="000000"/>
              </a:solidFill>
            </a:endParaRPr>
          </a:p>
        </p:txBody>
      </p:sp>
      <p:sp>
        <p:nvSpPr>
          <p:cNvPr id="7" name="Slide Number Placeholder 6">
            <a:extLst>
              <a:ext uri="{FF2B5EF4-FFF2-40B4-BE49-F238E27FC236}">
                <a16:creationId xmlns:a16="http://schemas.microsoft.com/office/drawing/2014/main" id="{A8A0FADC-BCC7-4F8F-9C02-65C17C7F16E1}"/>
              </a:ext>
            </a:extLst>
          </p:cNvPr>
          <p:cNvSpPr>
            <a:spLocks noGrp="1"/>
          </p:cNvSpPr>
          <p:nvPr>
            <p:ph type="sldNum" sz="quarter" idx="12"/>
          </p:nvPr>
        </p:nvSpPr>
        <p:spPr/>
        <p:txBody>
          <a:bodyPr/>
          <a:lstStyle/>
          <a:p>
            <a:fld id="{A2885E78-1F86-4A3D-9EE1-B0103B1CEF15}" type="slidenum">
              <a:rPr lang="en-US" smtClean="0">
                <a:solidFill>
                  <a:srgbClr val="000000"/>
                </a:solidFill>
              </a:rPr>
              <a:pPr/>
              <a:t>21</a:t>
            </a:fld>
            <a:endParaRPr lang="en-US">
              <a:solidFill>
                <a:srgbClr val="000000"/>
              </a:solidFill>
            </a:endParaRPr>
          </a:p>
        </p:txBody>
      </p:sp>
      <p:pic>
        <p:nvPicPr>
          <p:cNvPr id="6" name="Picture 5">
            <a:extLst>
              <a:ext uri="{FF2B5EF4-FFF2-40B4-BE49-F238E27FC236}">
                <a16:creationId xmlns:a16="http://schemas.microsoft.com/office/drawing/2014/main" id="{26C26CF5-712F-4FA2-860B-4DE40E6F82B6}"/>
              </a:ext>
            </a:extLst>
          </p:cNvPr>
          <p:cNvPicPr>
            <a:picLocks noChangeAspect="1"/>
          </p:cNvPicPr>
          <p:nvPr/>
        </p:nvPicPr>
        <p:blipFill rotWithShape="1">
          <a:blip r:embed="rId3"/>
          <a:srcRect r="35831"/>
          <a:stretch/>
        </p:blipFill>
        <p:spPr>
          <a:xfrm>
            <a:off x="4617720" y="1410752"/>
            <a:ext cx="4170905" cy="4250604"/>
          </a:xfrm>
          <a:prstGeom prst="rect">
            <a:avLst/>
          </a:prstGeom>
        </p:spPr>
      </p:pic>
    </p:spTree>
    <p:extLst>
      <p:ext uri="{BB962C8B-B14F-4D97-AF65-F5344CB8AC3E}">
        <p14:creationId xmlns:p14="http://schemas.microsoft.com/office/powerpoint/2010/main" val="23564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80F22C4-4456-4452-AEE8-2D51E23FF6AF}"/>
              </a:ext>
            </a:extLst>
          </p:cNvPr>
          <p:cNvSpPr>
            <a:spLocks noGrp="1"/>
          </p:cNvSpPr>
          <p:nvPr>
            <p:ph type="title"/>
          </p:nvPr>
        </p:nvSpPr>
        <p:spPr/>
        <p:txBody>
          <a:bodyPr/>
          <a:lstStyle/>
          <a:p>
            <a:r>
              <a:rPr lang="en-US" dirty="0"/>
              <a:t>Throat Swab Sample Collection</a:t>
            </a:r>
          </a:p>
        </p:txBody>
      </p:sp>
      <p:sp>
        <p:nvSpPr>
          <p:cNvPr id="10" name="Content Placeholder 9">
            <a:extLst>
              <a:ext uri="{FF2B5EF4-FFF2-40B4-BE49-F238E27FC236}">
                <a16:creationId xmlns:a16="http://schemas.microsoft.com/office/drawing/2014/main" id="{26DFE87B-DF2C-41E2-B88B-95EC82A3A8C4}"/>
              </a:ext>
            </a:extLst>
          </p:cNvPr>
          <p:cNvSpPr>
            <a:spLocks noGrp="1"/>
          </p:cNvSpPr>
          <p:nvPr>
            <p:ph sz="half" idx="1"/>
          </p:nvPr>
        </p:nvSpPr>
        <p:spPr>
          <a:xfrm>
            <a:off x="502920" y="1280160"/>
            <a:ext cx="4251325" cy="4728404"/>
          </a:xfrm>
        </p:spPr>
        <p:txBody>
          <a:bodyPr vert="horz" lIns="0" tIns="0" rIns="91440" bIns="45720" rtlCol="0" anchor="t">
            <a:noAutofit/>
          </a:bodyPr>
          <a:lstStyle/>
          <a:p>
            <a:pPr marL="342900" indent="-342900">
              <a:spcAft>
                <a:spcPts val="600"/>
              </a:spcAft>
              <a:buFont typeface="Arial" panose="020B0604020202020204" pitchFamily="34" charset="0"/>
              <a:buChar char="•"/>
            </a:pPr>
            <a:r>
              <a:rPr lang="en-US" sz="1600" b="0" dirty="0">
                <a:solidFill>
                  <a:schemeClr val="tx1"/>
                </a:solidFill>
                <a:latin typeface="+mn-lt"/>
                <a:cs typeface="Calibri"/>
              </a:rPr>
              <a:t>Use a tongue depressor to hold the tongue down</a:t>
            </a:r>
          </a:p>
          <a:p>
            <a:pPr marL="342900" indent="-342900">
              <a:spcAft>
                <a:spcPts val="600"/>
              </a:spcAft>
              <a:buFont typeface="Arial" panose="020B0604020202020204" pitchFamily="34" charset="0"/>
              <a:buChar char="•"/>
            </a:pPr>
            <a:r>
              <a:rPr lang="en-US" sz="1600" b="0" dirty="0">
                <a:solidFill>
                  <a:schemeClr val="tx1"/>
                </a:solidFill>
                <a:latin typeface="+mn-lt"/>
                <a:cs typeface="Calibri"/>
              </a:rPr>
              <a:t>Swab the right and left tonsillar area and back of the throat with a back-and-forth motion</a:t>
            </a:r>
          </a:p>
          <a:p>
            <a:pPr marL="742950" lvl="2" indent="-342900">
              <a:spcAft>
                <a:spcPts val="600"/>
              </a:spcAft>
              <a:buFont typeface="Arial" panose="020B0604020202020204" pitchFamily="34" charset="0"/>
              <a:buChar char="•"/>
            </a:pPr>
            <a:r>
              <a:rPr lang="en-US" sz="1400" b="0" dirty="0"/>
              <a:t>Swabbing removes organisms adhering to the throat</a:t>
            </a:r>
          </a:p>
          <a:p>
            <a:pPr marL="742950" lvl="2" indent="-342900">
              <a:spcAft>
                <a:spcPts val="600"/>
              </a:spcAft>
              <a:buFont typeface="Arial" panose="020B0604020202020204" pitchFamily="34" charset="0"/>
              <a:buChar char="•"/>
            </a:pPr>
            <a:r>
              <a:rPr lang="en-US" sz="1400" dirty="0"/>
              <a:t>Avoid contact with the lips, teeth, cheek, gums, uvula and tongue</a:t>
            </a:r>
            <a:endParaRPr lang="en-US" sz="1400" b="0" dirty="0"/>
          </a:p>
          <a:p>
            <a:pPr marL="742950" lvl="2" indent="-342900">
              <a:spcAft>
                <a:spcPts val="600"/>
              </a:spcAft>
              <a:buFont typeface="Arial" panose="020B0604020202020204" pitchFamily="34" charset="0"/>
              <a:buChar char="•"/>
            </a:pPr>
            <a:r>
              <a:rPr lang="en-US" sz="1400" dirty="0"/>
              <a:t>Contact with these area could contaminate the sample </a:t>
            </a:r>
            <a:endParaRPr lang="en-US" sz="1400" b="0" dirty="0"/>
          </a:p>
          <a:p>
            <a:pPr marL="342900" indent="-342900">
              <a:spcAft>
                <a:spcPts val="600"/>
              </a:spcAft>
              <a:buFont typeface="Arial" panose="020B0604020202020204" pitchFamily="34" charset="0"/>
              <a:buChar char="•"/>
            </a:pPr>
            <a:r>
              <a:rPr lang="en-US" sz="1600" b="0" dirty="0">
                <a:solidFill>
                  <a:schemeClr val="tx1"/>
                </a:solidFill>
                <a:latin typeface="+mn-lt"/>
                <a:cs typeface="Calibri"/>
              </a:rPr>
              <a:t>Aim for white patches and other inflamed areas </a:t>
            </a:r>
          </a:p>
          <a:p>
            <a:pPr marL="342900" indent="-342900">
              <a:spcAft>
                <a:spcPts val="600"/>
              </a:spcAft>
              <a:buFont typeface="Arial" panose="020B0604020202020204" pitchFamily="34" charset="0"/>
              <a:buChar char="•"/>
            </a:pPr>
            <a:r>
              <a:rPr lang="en-US" sz="1600" b="0" dirty="0">
                <a:solidFill>
                  <a:schemeClr val="tx1"/>
                </a:solidFill>
                <a:latin typeface="+mn-lt"/>
                <a:cs typeface="Calibri"/>
              </a:rPr>
              <a:t>Do not oversaturate the swab with saliva and mucous </a:t>
            </a:r>
            <a:endParaRPr lang="en-US" sz="1600" b="0" dirty="0">
              <a:solidFill>
                <a:schemeClr val="tx1"/>
              </a:solidFill>
              <a:latin typeface="+mn-lt"/>
            </a:endParaRPr>
          </a:p>
        </p:txBody>
      </p:sp>
      <p:sp>
        <p:nvSpPr>
          <p:cNvPr id="7" name="Slide Number Placeholder 6">
            <a:extLst>
              <a:ext uri="{FF2B5EF4-FFF2-40B4-BE49-F238E27FC236}">
                <a16:creationId xmlns:a16="http://schemas.microsoft.com/office/drawing/2014/main" id="{C7AF6030-AD40-4266-844B-BAE194D7A951}"/>
              </a:ext>
            </a:extLst>
          </p:cNvPr>
          <p:cNvSpPr>
            <a:spLocks noGrp="1"/>
          </p:cNvSpPr>
          <p:nvPr>
            <p:ph type="sldNum" sz="quarter" idx="12"/>
          </p:nvPr>
        </p:nvSpPr>
        <p:spPr/>
        <p:txBody>
          <a:bodyPr/>
          <a:lstStyle/>
          <a:p>
            <a:fld id="{A2885E78-1F86-4A3D-9EE1-B0103B1CEF15}" type="slidenum">
              <a:rPr lang="en-US" smtClean="0">
                <a:solidFill>
                  <a:srgbClr val="000000"/>
                </a:solidFill>
              </a:rPr>
              <a:pPr/>
              <a:t>22</a:t>
            </a:fld>
            <a:endParaRPr lang="en-US">
              <a:solidFill>
                <a:srgbClr val="000000"/>
              </a:solidFill>
            </a:endParaRPr>
          </a:p>
        </p:txBody>
      </p:sp>
      <p:sp>
        <p:nvSpPr>
          <p:cNvPr id="5" name="TextBox 4">
            <a:extLst>
              <a:ext uri="{FF2B5EF4-FFF2-40B4-BE49-F238E27FC236}">
                <a16:creationId xmlns:a16="http://schemas.microsoft.com/office/drawing/2014/main" id="{F1873AC4-CBF7-42C9-ACFD-2976A54E90DC}"/>
              </a:ext>
            </a:extLst>
          </p:cNvPr>
          <p:cNvSpPr txBox="1"/>
          <p:nvPr/>
        </p:nvSpPr>
        <p:spPr>
          <a:xfrm>
            <a:off x="4754245" y="4915720"/>
            <a:ext cx="4144653"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When using dual swabs, collect bacteria on both sides of the swab head and rub the two heads together to ensure even distribution of the sample.</a:t>
            </a:r>
          </a:p>
        </p:txBody>
      </p:sp>
      <p:pic>
        <p:nvPicPr>
          <p:cNvPr id="11" name="Content Placeholder 10">
            <a:extLst>
              <a:ext uri="{FF2B5EF4-FFF2-40B4-BE49-F238E27FC236}">
                <a16:creationId xmlns:a16="http://schemas.microsoft.com/office/drawing/2014/main" id="{84D01593-5369-4859-9424-F589A679A3B6}"/>
              </a:ext>
            </a:extLst>
          </p:cNvPr>
          <p:cNvPicPr>
            <a:picLocks noGrp="1" noChangeAspect="1"/>
          </p:cNvPicPr>
          <p:nvPr>
            <p:ph sz="half" idx="2"/>
          </p:nvPr>
        </p:nvPicPr>
        <p:blipFill>
          <a:blip r:embed="rId3"/>
          <a:stretch>
            <a:fillRect/>
          </a:stretch>
        </p:blipFill>
        <p:spPr>
          <a:xfrm>
            <a:off x="4904104" y="1280160"/>
            <a:ext cx="3678557" cy="3571489"/>
          </a:xfrm>
          <a:prstGeom prst="rect">
            <a:avLst/>
          </a:prstGeom>
        </p:spPr>
      </p:pic>
    </p:spTree>
    <p:extLst>
      <p:ext uri="{BB962C8B-B14F-4D97-AF65-F5344CB8AC3E}">
        <p14:creationId xmlns:p14="http://schemas.microsoft.com/office/powerpoint/2010/main" val="2574763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E70C61-3D7C-4F5F-930D-76D30E852C0B}"/>
              </a:ext>
            </a:extLst>
          </p:cNvPr>
          <p:cNvPicPr>
            <a:picLocks noChangeAspect="1"/>
          </p:cNvPicPr>
          <p:nvPr/>
        </p:nvPicPr>
        <p:blipFill rotWithShape="1">
          <a:blip r:embed="rId3"/>
          <a:srcRect l="3919" t="1568" r="1666" b="2578"/>
          <a:stretch/>
        </p:blipFill>
        <p:spPr>
          <a:xfrm>
            <a:off x="4567710" y="894210"/>
            <a:ext cx="3092995" cy="398678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34BE3E09-A1A0-40CC-A92C-95D98C417E37}"/>
              </a:ext>
            </a:extLst>
          </p:cNvPr>
          <p:cNvSpPr>
            <a:spLocks noGrp="1"/>
          </p:cNvSpPr>
          <p:nvPr>
            <p:ph type="title"/>
          </p:nvPr>
        </p:nvSpPr>
        <p:spPr/>
        <p:txBody>
          <a:bodyPr/>
          <a:lstStyle/>
          <a:p>
            <a:r>
              <a:rPr lang="en-US" dirty="0"/>
              <a:t>Tech Tips for Proper Sample Collection</a:t>
            </a:r>
          </a:p>
        </p:txBody>
      </p:sp>
      <p:pic>
        <p:nvPicPr>
          <p:cNvPr id="8" name="Content Placeholder 7">
            <a:extLst>
              <a:ext uri="{FF2B5EF4-FFF2-40B4-BE49-F238E27FC236}">
                <a16:creationId xmlns:a16="http://schemas.microsoft.com/office/drawing/2014/main" id="{5BBEDB65-982A-4BF8-B7E8-99B565725004}"/>
              </a:ext>
            </a:extLst>
          </p:cNvPr>
          <p:cNvPicPr>
            <a:picLocks noGrp="1" noChangeAspect="1"/>
          </p:cNvPicPr>
          <p:nvPr>
            <p:ph sz="half" idx="2"/>
          </p:nvPr>
        </p:nvPicPr>
        <p:blipFill>
          <a:blip r:embed="rId4"/>
          <a:stretch>
            <a:fillRect/>
          </a:stretch>
        </p:blipFill>
        <p:spPr>
          <a:xfrm>
            <a:off x="502920" y="894210"/>
            <a:ext cx="2992976" cy="401362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5" name="Date Placeholder 4">
            <a:extLst>
              <a:ext uri="{FF2B5EF4-FFF2-40B4-BE49-F238E27FC236}">
                <a16:creationId xmlns:a16="http://schemas.microsoft.com/office/drawing/2014/main" id="{36E1B3E3-E076-4B1D-857C-CB984EB0A67C}"/>
              </a:ext>
            </a:extLst>
          </p:cNvPr>
          <p:cNvSpPr>
            <a:spLocks noGrp="1"/>
          </p:cNvSpPr>
          <p:nvPr>
            <p:ph type="dt" sz="half" idx="10"/>
          </p:nvPr>
        </p:nvSpPr>
        <p:spPr>
          <a:xfrm>
            <a:off x="7574173" y="6356350"/>
            <a:ext cx="1188720" cy="365125"/>
          </a:xfrm>
        </p:spPr>
        <p:txBody>
          <a:bodyPr/>
          <a:lstStyle/>
          <a:p>
            <a:fld id="{9804A69F-9027-4292-AABF-77431E2D8DE3}" type="datetime4">
              <a:rPr lang="en-US" smtClean="0">
                <a:solidFill>
                  <a:srgbClr val="000000"/>
                </a:solidFill>
              </a:rPr>
              <a:t>June 5, 2024</a:t>
            </a:fld>
            <a:endParaRPr lang="en-US">
              <a:solidFill>
                <a:srgbClr val="000000"/>
              </a:solidFill>
            </a:endParaRPr>
          </a:p>
        </p:txBody>
      </p:sp>
      <p:sp>
        <p:nvSpPr>
          <p:cNvPr id="7" name="Slide Number Placeholder 6">
            <a:extLst>
              <a:ext uri="{FF2B5EF4-FFF2-40B4-BE49-F238E27FC236}">
                <a16:creationId xmlns:a16="http://schemas.microsoft.com/office/drawing/2014/main" id="{2B3F212F-7185-42E3-A43B-ABD07F73E381}"/>
              </a:ext>
            </a:extLst>
          </p:cNvPr>
          <p:cNvSpPr>
            <a:spLocks noGrp="1"/>
          </p:cNvSpPr>
          <p:nvPr>
            <p:ph type="sldNum" sz="quarter" idx="12"/>
          </p:nvPr>
        </p:nvSpPr>
        <p:spPr>
          <a:xfrm>
            <a:off x="8606290" y="6428232"/>
            <a:ext cx="292608" cy="283464"/>
          </a:xfrm>
        </p:spPr>
        <p:txBody>
          <a:bodyPr/>
          <a:lstStyle/>
          <a:p>
            <a:fld id="{A2885E78-1F86-4A3D-9EE1-B0103B1CEF15}" type="slidenum">
              <a:rPr lang="en-US" smtClean="0">
                <a:solidFill>
                  <a:srgbClr val="000000"/>
                </a:solidFill>
              </a:rPr>
              <a:pPr/>
              <a:t>23</a:t>
            </a:fld>
            <a:endParaRPr lang="en-US">
              <a:solidFill>
                <a:srgbClr val="000000"/>
              </a:solidFill>
            </a:endParaRPr>
          </a:p>
        </p:txBody>
      </p:sp>
      <p:pic>
        <p:nvPicPr>
          <p:cNvPr id="4" name="Picture 3">
            <a:extLst>
              <a:ext uri="{FF2B5EF4-FFF2-40B4-BE49-F238E27FC236}">
                <a16:creationId xmlns:a16="http://schemas.microsoft.com/office/drawing/2014/main" id="{D8A62CFF-C3AB-45CE-8FE5-DC3E886CFCC0}"/>
              </a:ext>
            </a:extLst>
          </p:cNvPr>
          <p:cNvPicPr>
            <a:picLocks noChangeAspect="1"/>
          </p:cNvPicPr>
          <p:nvPr/>
        </p:nvPicPr>
        <p:blipFill>
          <a:blip r:embed="rId5"/>
          <a:stretch>
            <a:fillRect/>
          </a:stretch>
        </p:blipFill>
        <p:spPr>
          <a:xfrm>
            <a:off x="5079693" y="2408794"/>
            <a:ext cx="3088840" cy="398259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2" name="Content Placeholder 11">
            <a:extLst>
              <a:ext uri="{FF2B5EF4-FFF2-40B4-BE49-F238E27FC236}">
                <a16:creationId xmlns:a16="http://schemas.microsoft.com/office/drawing/2014/main" id="{625213D3-A84D-494A-B4B7-079A0144DAAE}"/>
              </a:ext>
            </a:extLst>
          </p:cNvPr>
          <p:cNvPicPr>
            <a:picLocks noGrp="1" noChangeAspect="1"/>
          </p:cNvPicPr>
          <p:nvPr>
            <p:ph sz="half" idx="1"/>
          </p:nvPr>
        </p:nvPicPr>
        <p:blipFill rotWithShape="1">
          <a:blip r:embed="rId6"/>
          <a:srcRect l="3506" t="1669" r="4527" b="3572"/>
          <a:stretch/>
        </p:blipFill>
        <p:spPr>
          <a:xfrm>
            <a:off x="871796" y="2408794"/>
            <a:ext cx="3090672" cy="389836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2822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32B5-E344-4121-8BEC-4125ADCB177D}"/>
              </a:ext>
            </a:extLst>
          </p:cNvPr>
          <p:cNvSpPr>
            <a:spLocks noGrp="1"/>
          </p:cNvSpPr>
          <p:nvPr>
            <p:ph type="title"/>
          </p:nvPr>
        </p:nvSpPr>
        <p:spPr>
          <a:xfrm>
            <a:off x="502920" y="365760"/>
            <a:ext cx="8229600" cy="914400"/>
          </a:xfrm>
        </p:spPr>
        <p:txBody>
          <a:bodyPr vert="horz" lIns="0" tIns="0" rIns="91440" bIns="45720" rtlCol="0" anchor="t" anchorCtr="0">
            <a:normAutofit/>
          </a:bodyPr>
          <a:lstStyle/>
          <a:p>
            <a:r>
              <a:rPr lang="en-US" b="0" kern="1200" cap="none" spc="0" baseline="0" dirty="0">
                <a:latin typeface="+mn-lt"/>
                <a:ea typeface="+mj-ea"/>
                <a:cs typeface="+mj-cs"/>
              </a:rPr>
              <a:t>Patient &amp; QC Test Procedure </a:t>
            </a:r>
            <a:br>
              <a:rPr lang="en-US" b="0" kern="1200" cap="none" spc="0" baseline="0" dirty="0">
                <a:latin typeface="+mn-lt"/>
                <a:ea typeface="+mj-ea"/>
                <a:cs typeface="+mj-cs"/>
              </a:rPr>
            </a:br>
            <a:endParaRPr lang="en-US" b="0" kern="1200" cap="none" spc="0" baseline="0" dirty="0">
              <a:latin typeface="+mn-lt"/>
              <a:ea typeface="+mj-ea"/>
              <a:cs typeface="+mj-cs"/>
            </a:endParaRPr>
          </a:p>
        </p:txBody>
      </p:sp>
      <p:pic>
        <p:nvPicPr>
          <p:cNvPr id="10" name="Picture 9">
            <a:extLst>
              <a:ext uri="{FF2B5EF4-FFF2-40B4-BE49-F238E27FC236}">
                <a16:creationId xmlns:a16="http://schemas.microsoft.com/office/drawing/2014/main" id="{C2CC8945-C012-4DE8-81D9-ABEDD8C8D4FD}"/>
              </a:ext>
            </a:extLst>
          </p:cNvPr>
          <p:cNvPicPr>
            <a:picLocks noChangeAspect="1"/>
          </p:cNvPicPr>
          <p:nvPr/>
        </p:nvPicPr>
        <p:blipFill rotWithShape="1">
          <a:blip r:embed="rId3"/>
          <a:srcRect l="66111" t="45951" r="8556" b="25012"/>
          <a:stretch/>
        </p:blipFill>
        <p:spPr>
          <a:xfrm>
            <a:off x="4808546" y="3460177"/>
            <a:ext cx="3659180" cy="2359236"/>
          </a:xfrm>
          <a:prstGeom prst="rect">
            <a:avLst/>
          </a:prstGeom>
          <a:noFill/>
        </p:spPr>
      </p:pic>
      <p:sp>
        <p:nvSpPr>
          <p:cNvPr id="4" name="Date Placeholder 3">
            <a:extLst>
              <a:ext uri="{FF2B5EF4-FFF2-40B4-BE49-F238E27FC236}">
                <a16:creationId xmlns:a16="http://schemas.microsoft.com/office/drawing/2014/main" id="{43039EC9-B266-4402-B0CC-E9B78290ED71}"/>
              </a:ext>
            </a:extLst>
          </p:cNvPr>
          <p:cNvSpPr>
            <a:spLocks noGrp="1"/>
          </p:cNvSpPr>
          <p:nvPr>
            <p:ph type="dt" sz="half" idx="10"/>
          </p:nvPr>
        </p:nvSpPr>
        <p:spPr>
          <a:xfrm>
            <a:off x="7574173" y="6356350"/>
            <a:ext cx="1188720" cy="365125"/>
          </a:xfrm>
        </p:spPr>
        <p:txBody>
          <a:bodyPr vert="horz" lIns="0" tIns="45720" rIns="0" bIns="45720" rtlCol="0" anchor="b" anchorCtr="0">
            <a:normAutofit/>
          </a:bodyPr>
          <a:lstStyle/>
          <a:p>
            <a:pPr>
              <a:spcAft>
                <a:spcPts val="600"/>
              </a:spcAft>
            </a:pPr>
            <a:fld id="{4774A9AD-79CC-4D89-AD87-995A0443AF38}" type="datetime4">
              <a:rPr lang="en-US" smtClean="0">
                <a:solidFill>
                  <a:srgbClr val="000000"/>
                </a:solidFill>
              </a:rPr>
              <a:pPr>
                <a:spcAft>
                  <a:spcPts val="600"/>
                </a:spcAft>
              </a:pPr>
              <a:t>June 5, 2024</a:t>
            </a:fld>
            <a:endParaRPr lang="en-US">
              <a:solidFill>
                <a:srgbClr val="000000"/>
              </a:solidFill>
            </a:endParaRPr>
          </a:p>
        </p:txBody>
      </p:sp>
      <p:sp>
        <p:nvSpPr>
          <p:cNvPr id="5" name="Footer Placeholder 4">
            <a:extLst>
              <a:ext uri="{FF2B5EF4-FFF2-40B4-BE49-F238E27FC236}">
                <a16:creationId xmlns:a16="http://schemas.microsoft.com/office/drawing/2014/main" id="{405BD695-A773-4020-BF12-E7B5458F7640}"/>
              </a:ext>
            </a:extLst>
          </p:cNvPr>
          <p:cNvSpPr>
            <a:spLocks noGrp="1"/>
          </p:cNvSpPr>
          <p:nvPr>
            <p:ph type="ftr" sz="quarter" idx="11"/>
          </p:nvPr>
        </p:nvSpPr>
        <p:spPr>
          <a:xfrm>
            <a:off x="3014471" y="6356350"/>
            <a:ext cx="4480560" cy="365125"/>
          </a:xfrm>
        </p:spPr>
        <p:txBody>
          <a:bodyPr vert="horz" lIns="0" tIns="45720" rIns="0" bIns="45720" rtlCol="0" anchor="b" anchorCtr="0">
            <a:normAutofit/>
          </a:bodyPr>
          <a:lstStyle/>
          <a:p>
            <a:pPr>
              <a:spcAft>
                <a:spcPts val="600"/>
              </a:spcAft>
            </a:pPr>
            <a:r>
              <a:rPr lang="en-US" kern="1200" dirty="0">
                <a:solidFill>
                  <a:srgbClr val="000000"/>
                </a:solidFill>
                <a:latin typeface="Calibri" panose="020F0502020204030204" pitchFamily="34" charset="0"/>
                <a:ea typeface="+mn-ea"/>
                <a:cs typeface="Calibri" panose="020F0502020204030204" pitchFamily="34" charset="0"/>
              </a:rPr>
              <a:t>ARDx Standard Template</a:t>
            </a:r>
          </a:p>
        </p:txBody>
      </p:sp>
      <p:sp>
        <p:nvSpPr>
          <p:cNvPr id="6" name="Slide Number Placeholder 5">
            <a:extLst>
              <a:ext uri="{FF2B5EF4-FFF2-40B4-BE49-F238E27FC236}">
                <a16:creationId xmlns:a16="http://schemas.microsoft.com/office/drawing/2014/main" id="{DAAF8BCF-B683-45A0-9B47-8CF5003C49AE}"/>
              </a:ext>
            </a:extLst>
          </p:cNvPr>
          <p:cNvSpPr>
            <a:spLocks noGrp="1"/>
          </p:cNvSpPr>
          <p:nvPr>
            <p:ph type="sldNum" sz="quarter" idx="12"/>
          </p:nvPr>
        </p:nvSpPr>
        <p:spPr>
          <a:xfrm>
            <a:off x="8606290" y="6428232"/>
            <a:ext cx="292608" cy="283464"/>
          </a:xfrm>
        </p:spPr>
        <p:txBody>
          <a:bodyPr vert="horz" lIns="0" tIns="45720" rIns="0" bIns="45720" rtlCol="0" anchor="b" anchorCtr="0">
            <a:normAutofit/>
          </a:bodyPr>
          <a:lstStyle/>
          <a:p>
            <a:pPr>
              <a:spcAft>
                <a:spcPts val="600"/>
              </a:spcAft>
            </a:pPr>
            <a:fld id="{A2885E78-1F86-4A3D-9EE1-B0103B1CEF15}" type="slidenum">
              <a:rPr lang="en-US" smtClean="0">
                <a:solidFill>
                  <a:srgbClr val="000000"/>
                </a:solidFill>
              </a:rPr>
              <a:pPr>
                <a:spcAft>
                  <a:spcPts val="600"/>
                </a:spcAft>
              </a:pPr>
              <a:t>24</a:t>
            </a:fld>
            <a:endParaRPr lang="en-US">
              <a:solidFill>
                <a:srgbClr val="000000"/>
              </a:solidFill>
            </a:endParaRPr>
          </a:p>
        </p:txBody>
      </p:sp>
      <p:sp>
        <p:nvSpPr>
          <p:cNvPr id="11" name="TextBox 10">
            <a:extLst>
              <a:ext uri="{FF2B5EF4-FFF2-40B4-BE49-F238E27FC236}">
                <a16:creationId xmlns:a16="http://schemas.microsoft.com/office/drawing/2014/main" id="{35432E21-784C-4F4C-A979-996F777AF674}"/>
              </a:ext>
            </a:extLst>
          </p:cNvPr>
          <p:cNvSpPr txBox="1"/>
          <p:nvPr/>
        </p:nvSpPr>
        <p:spPr>
          <a:xfrm>
            <a:off x="502920" y="1433069"/>
            <a:ext cx="4202255" cy="4296561"/>
          </a:xfrm>
          <a:prstGeom prst="rect">
            <a:avLst/>
          </a:prstGeom>
          <a:noFill/>
        </p:spPr>
        <p:txBody>
          <a:bodyPr wrap="square" rtlCol="0">
            <a:spAutoFit/>
          </a:bodyPr>
          <a:lstStyle/>
          <a:p>
            <a:pPr>
              <a:lnSpc>
                <a:spcPct val="90000"/>
              </a:lnSpc>
              <a:spcBef>
                <a:spcPts val="600"/>
              </a:spcBef>
              <a:buFont typeface="Arial" panose="020B0604020202020204" pitchFamily="34" charset="0"/>
            </a:pPr>
            <a:r>
              <a:rPr lang="en-US" b="1" dirty="0">
                <a:solidFill>
                  <a:schemeClr val="tx1"/>
                </a:solidFill>
              </a:rPr>
              <a:t>Before Testing with the </a:t>
            </a:r>
            <a:r>
              <a:rPr lang="en-US" sz="1800" b="1" cap="all" dirty="0"/>
              <a:t>ID NOW™ </a:t>
            </a:r>
            <a:r>
              <a:rPr lang="en-US" b="1" dirty="0">
                <a:solidFill>
                  <a:schemeClr val="tx1"/>
                </a:solidFill>
              </a:rPr>
              <a:t>Instrument: </a:t>
            </a:r>
          </a:p>
          <a:p>
            <a:pPr>
              <a:lnSpc>
                <a:spcPct val="90000"/>
              </a:lnSpc>
              <a:spcBef>
                <a:spcPts val="600"/>
              </a:spcBef>
              <a:buFont typeface="Arial" panose="020B0604020202020204" pitchFamily="34" charset="0"/>
            </a:pPr>
            <a:endParaRPr lang="en-US" sz="1400" dirty="0">
              <a:solidFill>
                <a:schemeClr val="tx2"/>
              </a:solidFill>
            </a:endParaRPr>
          </a:p>
          <a:p>
            <a:pPr marL="285750" indent="-285750">
              <a:lnSpc>
                <a:spcPct val="90000"/>
              </a:lnSpc>
              <a:spcBef>
                <a:spcPts val="600"/>
              </a:spcBef>
              <a:spcAft>
                <a:spcPts val="600"/>
              </a:spcAft>
              <a:buFont typeface="Arial" panose="020B0604020202020204" pitchFamily="34" charset="0"/>
              <a:buChar char="•"/>
            </a:pPr>
            <a:r>
              <a:rPr lang="en-US" sz="1600" b="0" dirty="0">
                <a:solidFill>
                  <a:schemeClr val="tx1"/>
                </a:solidFill>
              </a:rPr>
              <a:t>Put on a clean pair of gloves </a:t>
            </a:r>
          </a:p>
          <a:p>
            <a:pPr marL="285750" indent="-285750">
              <a:lnSpc>
                <a:spcPct val="90000"/>
              </a:lnSpc>
              <a:spcBef>
                <a:spcPts val="600"/>
              </a:spcBef>
              <a:spcAft>
                <a:spcPts val="600"/>
              </a:spcAft>
              <a:buFont typeface="Arial" panose="020B0604020202020204" pitchFamily="34" charset="0"/>
              <a:buChar char="•"/>
            </a:pPr>
            <a:r>
              <a:rPr lang="en-US" sz="1600" b="0" dirty="0">
                <a:solidFill>
                  <a:schemeClr val="tx1"/>
                </a:solidFill>
              </a:rPr>
              <a:t>Allow all samples to reach room temperature </a:t>
            </a:r>
          </a:p>
          <a:p>
            <a:pPr marL="285750" indent="-285750">
              <a:lnSpc>
                <a:spcPct val="90000"/>
              </a:lnSpc>
              <a:spcBef>
                <a:spcPts val="600"/>
              </a:spcBef>
              <a:spcAft>
                <a:spcPts val="600"/>
              </a:spcAft>
              <a:buFont typeface="Arial" panose="020B0604020202020204" pitchFamily="34" charset="0"/>
              <a:buChar char="•"/>
            </a:pPr>
            <a:r>
              <a:rPr lang="en-US" sz="1600" b="0" dirty="0">
                <a:solidFill>
                  <a:schemeClr val="tx1"/>
                </a:solidFill>
              </a:rPr>
              <a:t>Allow all test pieces to reach room temperature </a:t>
            </a:r>
          </a:p>
          <a:p>
            <a:pPr marL="285750" indent="-285750">
              <a:lnSpc>
                <a:spcPct val="90000"/>
              </a:lnSpc>
              <a:spcBef>
                <a:spcPts val="600"/>
              </a:spcBef>
              <a:spcAft>
                <a:spcPts val="600"/>
              </a:spcAft>
              <a:buFont typeface="Arial" panose="020B0604020202020204" pitchFamily="34" charset="0"/>
              <a:buChar char="•"/>
            </a:pPr>
            <a:r>
              <a:rPr lang="en-US" sz="1600" b="0" dirty="0">
                <a:solidFill>
                  <a:schemeClr val="tx1"/>
                </a:solidFill>
              </a:rPr>
              <a:t>Check that a reagent pellet is visible at the bottom of each of the reaction tubes prior to inserting the Test Base in the ID NOW instrument</a:t>
            </a:r>
          </a:p>
          <a:p>
            <a:pPr marL="285750" lvl="1" indent="-285750">
              <a:lnSpc>
                <a:spcPct val="90000"/>
              </a:lnSpc>
              <a:spcBef>
                <a:spcPts val="600"/>
              </a:spcBef>
              <a:spcAft>
                <a:spcPts val="600"/>
              </a:spcAft>
              <a:buFont typeface="Arial" panose="020B0604020202020204" pitchFamily="34" charset="0"/>
              <a:buChar char="•"/>
            </a:pPr>
            <a:r>
              <a:rPr lang="en-US" sz="1600" b="0" dirty="0">
                <a:solidFill>
                  <a:schemeClr val="tx1"/>
                </a:solidFill>
              </a:rPr>
              <a:t>Do not use the Test Base if a pellet is not visible at the bottom of each reaction tube </a:t>
            </a:r>
          </a:p>
        </p:txBody>
      </p:sp>
      <p:pic>
        <p:nvPicPr>
          <p:cNvPr id="7" name="Picture 6">
            <a:extLst>
              <a:ext uri="{FF2B5EF4-FFF2-40B4-BE49-F238E27FC236}">
                <a16:creationId xmlns:a16="http://schemas.microsoft.com/office/drawing/2014/main" id="{51AB581B-DA9B-43AD-9E50-42BF8665724F}"/>
              </a:ext>
            </a:extLst>
          </p:cNvPr>
          <p:cNvPicPr>
            <a:picLocks noChangeAspect="1"/>
          </p:cNvPicPr>
          <p:nvPr/>
        </p:nvPicPr>
        <p:blipFill rotWithShape="1">
          <a:blip r:embed="rId4"/>
          <a:srcRect l="3344" r="1622"/>
          <a:stretch/>
        </p:blipFill>
        <p:spPr>
          <a:xfrm>
            <a:off x="5534026" y="1433069"/>
            <a:ext cx="2752724" cy="15949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4192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24B6-1DCC-4C71-AC16-561E6C74CE27}"/>
              </a:ext>
            </a:extLst>
          </p:cNvPr>
          <p:cNvSpPr>
            <a:spLocks noGrp="1"/>
          </p:cNvSpPr>
          <p:nvPr>
            <p:ph type="title"/>
          </p:nvPr>
        </p:nvSpPr>
        <p:spPr/>
        <p:txBody>
          <a:bodyPr/>
          <a:lstStyle/>
          <a:p>
            <a:r>
              <a:rPr lang="en-US" dirty="0"/>
              <a:t>Patient &amp; QC Test Procedure </a:t>
            </a:r>
            <a:r>
              <a:rPr lang="en-US" sz="2800" dirty="0"/>
              <a:t/>
            </a:r>
            <a:br>
              <a:rPr lang="en-US" sz="2800" dirty="0"/>
            </a:br>
            <a:endParaRPr lang="en-US" sz="2800" dirty="0"/>
          </a:p>
        </p:txBody>
      </p:sp>
      <p:sp>
        <p:nvSpPr>
          <p:cNvPr id="8" name="Content Placeholder 7">
            <a:extLst>
              <a:ext uri="{FF2B5EF4-FFF2-40B4-BE49-F238E27FC236}">
                <a16:creationId xmlns:a16="http://schemas.microsoft.com/office/drawing/2014/main" id="{0C6A6FBB-E513-4302-A826-1E415EA9C3FB}"/>
              </a:ext>
            </a:extLst>
          </p:cNvPr>
          <p:cNvSpPr>
            <a:spLocks noGrp="1"/>
          </p:cNvSpPr>
          <p:nvPr>
            <p:ph idx="1"/>
          </p:nvPr>
        </p:nvSpPr>
        <p:spPr>
          <a:xfrm>
            <a:off x="533293" y="1112144"/>
            <a:ext cx="8229600" cy="4864926"/>
          </a:xfrm>
        </p:spPr>
        <p:txBody>
          <a:bodyPr vert="horz" lIns="0" tIns="0" rIns="91440" bIns="45720" rtlCol="0" anchor="t">
            <a:noAutofit/>
          </a:bodyPr>
          <a:lstStyle/>
          <a:p>
            <a:pPr marL="285750" indent="-285750">
              <a:buFont typeface="Arial" panose="020B0604020202020204" pitchFamily="34" charset="0"/>
              <a:buChar char="•"/>
            </a:pPr>
            <a:r>
              <a:rPr lang="en-US" sz="2000" b="0" dirty="0">
                <a:solidFill>
                  <a:schemeClr val="tx1"/>
                </a:solidFill>
                <a:latin typeface="+mn-lt"/>
                <a:cs typeface="Calibri"/>
              </a:rPr>
              <a:t>Log into the instrument – if needed </a:t>
            </a:r>
            <a:endParaRPr lang="en-US" sz="2000" b="0" dirty="0">
              <a:solidFill>
                <a:schemeClr val="tx1"/>
              </a:solidFill>
              <a:latin typeface="+mn-lt"/>
            </a:endParaRPr>
          </a:p>
          <a:p>
            <a:pPr marL="285750" indent="-285750">
              <a:buFont typeface="Arial" panose="020B0604020202020204" pitchFamily="34" charset="0"/>
              <a:buChar char="•"/>
            </a:pPr>
            <a:r>
              <a:rPr lang="en-US" sz="2000" b="0" dirty="0">
                <a:solidFill>
                  <a:schemeClr val="tx1"/>
                </a:solidFill>
                <a:latin typeface="+mn-lt"/>
                <a:cs typeface="Calibri"/>
              </a:rPr>
              <a:t>To perform a test or quality control, touch “Run Test” or “Run QC Test” and the assay you want to perform</a:t>
            </a:r>
          </a:p>
          <a:p>
            <a:pPr marL="285750" indent="-285750">
              <a:buFont typeface="Arial" panose="020B0604020202020204" pitchFamily="34" charset="0"/>
              <a:buChar char="•"/>
            </a:pPr>
            <a:endParaRPr lang="en-US" sz="2000" b="0" dirty="0">
              <a:solidFill>
                <a:schemeClr val="tx1"/>
              </a:solidFill>
              <a:latin typeface="+mn-lt"/>
            </a:endParaRPr>
          </a:p>
          <a:p>
            <a:pPr marL="285750" indent="-285750">
              <a:buFont typeface="Arial" panose="020B0604020202020204" pitchFamily="34" charset="0"/>
              <a:buChar char="•"/>
            </a:pPr>
            <a:endParaRPr lang="en-US" sz="2000" b="0" dirty="0">
              <a:solidFill>
                <a:schemeClr val="tx1"/>
              </a:solidFill>
              <a:latin typeface="+mn-lt"/>
            </a:endParaRPr>
          </a:p>
          <a:p>
            <a:pPr marL="285750" indent="-285750">
              <a:buFont typeface="Arial" panose="020B0604020202020204" pitchFamily="34" charset="0"/>
              <a:buChar char="•"/>
            </a:pPr>
            <a:endParaRPr lang="en-US" sz="2000" b="0" dirty="0">
              <a:solidFill>
                <a:schemeClr val="tx1"/>
              </a:solidFill>
              <a:latin typeface="+mn-lt"/>
            </a:endParaRPr>
          </a:p>
          <a:p>
            <a:pPr marL="285750" indent="-285750">
              <a:buFont typeface="Arial" panose="020B0604020202020204" pitchFamily="34" charset="0"/>
              <a:buChar char="•"/>
            </a:pPr>
            <a:endParaRPr lang="en-US" sz="2000" b="0" dirty="0">
              <a:solidFill>
                <a:schemeClr val="tx1"/>
              </a:solidFill>
              <a:latin typeface="+mn-lt"/>
            </a:endParaRPr>
          </a:p>
          <a:p>
            <a:pPr marL="285750" indent="-285750">
              <a:buFont typeface="Arial" panose="020B0604020202020204" pitchFamily="34" charset="0"/>
              <a:buChar char="•"/>
            </a:pPr>
            <a:endParaRPr lang="en-US" sz="2000" b="0" dirty="0">
              <a:solidFill>
                <a:schemeClr val="tx1"/>
              </a:solidFill>
              <a:latin typeface="+mn-lt"/>
            </a:endParaRPr>
          </a:p>
          <a:p>
            <a:pPr marL="285750" indent="-285750">
              <a:buFont typeface="Arial" panose="020B0604020202020204" pitchFamily="34" charset="0"/>
              <a:buChar char="•"/>
            </a:pPr>
            <a:r>
              <a:rPr lang="en-US" sz="2000" b="0" dirty="0">
                <a:solidFill>
                  <a:schemeClr val="tx1"/>
                </a:solidFill>
                <a:latin typeface="+mn-lt"/>
                <a:cs typeface="Calibri"/>
              </a:rPr>
              <a:t>Enter &amp; Confirm Patient or QC Sample ID </a:t>
            </a:r>
            <a:endParaRPr lang="en-US" sz="2000" b="0" dirty="0">
              <a:solidFill>
                <a:schemeClr val="tx1"/>
              </a:solidFill>
              <a:latin typeface="+mn-lt"/>
            </a:endParaRPr>
          </a:p>
          <a:p>
            <a:endParaRPr lang="en-US" sz="2000" b="0" dirty="0">
              <a:solidFill>
                <a:schemeClr val="tx1"/>
              </a:solidFill>
              <a:latin typeface="+mn-lt"/>
            </a:endParaRPr>
          </a:p>
        </p:txBody>
      </p:sp>
      <p:sp>
        <p:nvSpPr>
          <p:cNvPr id="7" name="Slide Number Placeholder 6">
            <a:extLst>
              <a:ext uri="{FF2B5EF4-FFF2-40B4-BE49-F238E27FC236}">
                <a16:creationId xmlns:a16="http://schemas.microsoft.com/office/drawing/2014/main" id="{A547997B-3C7A-4004-B65F-02633104E475}"/>
              </a:ext>
            </a:extLst>
          </p:cNvPr>
          <p:cNvSpPr>
            <a:spLocks noGrp="1"/>
          </p:cNvSpPr>
          <p:nvPr>
            <p:ph type="sldNum" sz="quarter" idx="12"/>
          </p:nvPr>
        </p:nvSpPr>
        <p:spPr/>
        <p:txBody>
          <a:bodyPr/>
          <a:lstStyle/>
          <a:p>
            <a:fld id="{A2885E78-1F86-4A3D-9EE1-B0103B1CEF15}" type="slidenum">
              <a:rPr lang="en-US" smtClean="0">
                <a:solidFill>
                  <a:srgbClr val="000000"/>
                </a:solidFill>
              </a:rPr>
              <a:pPr/>
              <a:t>25</a:t>
            </a:fld>
            <a:endParaRPr lang="en-US">
              <a:solidFill>
                <a:srgbClr val="000000"/>
              </a:solidFill>
            </a:endParaRPr>
          </a:p>
        </p:txBody>
      </p:sp>
      <p:pic>
        <p:nvPicPr>
          <p:cNvPr id="4" name="Picture 3">
            <a:extLst>
              <a:ext uri="{FF2B5EF4-FFF2-40B4-BE49-F238E27FC236}">
                <a16:creationId xmlns:a16="http://schemas.microsoft.com/office/drawing/2014/main" id="{7DEA48BB-D98F-45EE-8CA6-F3A71C235700}"/>
              </a:ext>
            </a:extLst>
          </p:cNvPr>
          <p:cNvPicPr>
            <a:picLocks noChangeAspect="1"/>
          </p:cNvPicPr>
          <p:nvPr/>
        </p:nvPicPr>
        <p:blipFill>
          <a:blip r:embed="rId3"/>
          <a:stretch>
            <a:fillRect/>
          </a:stretch>
        </p:blipFill>
        <p:spPr>
          <a:xfrm>
            <a:off x="2244696" y="4564590"/>
            <a:ext cx="2171700" cy="1635590"/>
          </a:xfrm>
          <a:prstGeom prst="rect">
            <a:avLst/>
          </a:prstGeom>
        </p:spPr>
      </p:pic>
      <p:pic>
        <p:nvPicPr>
          <p:cNvPr id="13" name="Picture 12">
            <a:extLst>
              <a:ext uri="{FF2B5EF4-FFF2-40B4-BE49-F238E27FC236}">
                <a16:creationId xmlns:a16="http://schemas.microsoft.com/office/drawing/2014/main" id="{5B09CA54-E618-402D-9955-8D051F4010CC}"/>
              </a:ext>
            </a:extLst>
          </p:cNvPr>
          <p:cNvPicPr>
            <a:picLocks noChangeAspect="1"/>
          </p:cNvPicPr>
          <p:nvPr/>
        </p:nvPicPr>
        <p:blipFill>
          <a:blip r:embed="rId4"/>
          <a:stretch>
            <a:fillRect/>
          </a:stretch>
        </p:blipFill>
        <p:spPr>
          <a:xfrm>
            <a:off x="4451755" y="4541787"/>
            <a:ext cx="2174695" cy="1635590"/>
          </a:xfrm>
          <a:prstGeom prst="rect">
            <a:avLst/>
          </a:prstGeom>
        </p:spPr>
      </p:pic>
      <p:pic>
        <p:nvPicPr>
          <p:cNvPr id="14" name="Picture 13">
            <a:extLst>
              <a:ext uri="{FF2B5EF4-FFF2-40B4-BE49-F238E27FC236}">
                <a16:creationId xmlns:a16="http://schemas.microsoft.com/office/drawing/2014/main" id="{728CB9A1-0719-4094-B51F-0DAA7A4F324F}"/>
              </a:ext>
            </a:extLst>
          </p:cNvPr>
          <p:cNvPicPr>
            <a:picLocks noChangeAspect="1"/>
          </p:cNvPicPr>
          <p:nvPr/>
        </p:nvPicPr>
        <p:blipFill>
          <a:blip r:embed="rId5"/>
          <a:stretch>
            <a:fillRect/>
          </a:stretch>
        </p:blipFill>
        <p:spPr>
          <a:xfrm>
            <a:off x="2244696" y="2270013"/>
            <a:ext cx="2219194" cy="1662074"/>
          </a:xfrm>
          <a:prstGeom prst="rect">
            <a:avLst/>
          </a:prstGeom>
        </p:spPr>
      </p:pic>
      <p:pic>
        <p:nvPicPr>
          <p:cNvPr id="3" name="Picture 2">
            <a:extLst>
              <a:ext uri="{FF2B5EF4-FFF2-40B4-BE49-F238E27FC236}">
                <a16:creationId xmlns:a16="http://schemas.microsoft.com/office/drawing/2014/main" id="{B1D40B08-A65D-46CD-A0EB-BFF18BBD80CC}"/>
              </a:ext>
            </a:extLst>
          </p:cNvPr>
          <p:cNvPicPr>
            <a:picLocks noChangeAspect="1"/>
          </p:cNvPicPr>
          <p:nvPr/>
        </p:nvPicPr>
        <p:blipFill>
          <a:blip r:embed="rId6"/>
          <a:stretch>
            <a:fillRect/>
          </a:stretch>
        </p:blipFill>
        <p:spPr>
          <a:xfrm>
            <a:off x="4494263" y="2289301"/>
            <a:ext cx="2219194" cy="1642786"/>
          </a:xfrm>
          <a:prstGeom prst="roundRect">
            <a:avLst>
              <a:gd name="adj" fmla="val 5798"/>
            </a:avLst>
          </a:prstGeom>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1789692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281ADCF-968D-470D-90D6-999178226BDE}"/>
              </a:ext>
            </a:extLst>
          </p:cNvPr>
          <p:cNvPicPr/>
          <p:nvPr/>
        </p:nvPicPr>
        <p:blipFill>
          <a:blip r:embed="rId3"/>
          <a:stretch>
            <a:fillRect/>
          </a:stretch>
        </p:blipFill>
        <p:spPr>
          <a:xfrm>
            <a:off x="4776194" y="5230348"/>
            <a:ext cx="1744980" cy="666750"/>
          </a:xfrm>
          <a:prstGeom prst="rect">
            <a:avLst/>
          </a:prstGeom>
        </p:spPr>
      </p:pic>
      <p:pic>
        <p:nvPicPr>
          <p:cNvPr id="25" name="Picture 24">
            <a:extLst>
              <a:ext uri="{FF2B5EF4-FFF2-40B4-BE49-F238E27FC236}">
                <a16:creationId xmlns:a16="http://schemas.microsoft.com/office/drawing/2014/main" id="{4425FD03-AFBB-4238-802E-82B52E482E4C}"/>
              </a:ext>
            </a:extLst>
          </p:cNvPr>
          <p:cNvPicPr/>
          <p:nvPr/>
        </p:nvPicPr>
        <p:blipFill>
          <a:blip r:embed="rId4"/>
          <a:stretch>
            <a:fillRect/>
          </a:stretch>
        </p:blipFill>
        <p:spPr>
          <a:xfrm>
            <a:off x="2604488" y="5189129"/>
            <a:ext cx="1800225" cy="657225"/>
          </a:xfrm>
          <a:prstGeom prst="rect">
            <a:avLst/>
          </a:prstGeom>
        </p:spPr>
      </p:pic>
      <p:sp>
        <p:nvSpPr>
          <p:cNvPr id="2" name="Title 1">
            <a:extLst>
              <a:ext uri="{FF2B5EF4-FFF2-40B4-BE49-F238E27FC236}">
                <a16:creationId xmlns:a16="http://schemas.microsoft.com/office/drawing/2014/main" id="{37ECC4D5-6EDA-48D6-B96F-340F6A296733}"/>
              </a:ext>
            </a:extLst>
          </p:cNvPr>
          <p:cNvSpPr>
            <a:spLocks noGrp="1"/>
          </p:cNvSpPr>
          <p:nvPr>
            <p:ph type="title"/>
          </p:nvPr>
        </p:nvSpPr>
        <p:spPr>
          <a:xfrm>
            <a:off x="306857" y="365760"/>
            <a:ext cx="8709127" cy="914400"/>
          </a:xfrm>
        </p:spPr>
        <p:txBody>
          <a:bodyPr/>
          <a:lstStyle/>
          <a:p>
            <a:r>
              <a:rPr lang="en-US" dirty="0"/>
              <a:t>Patient &amp; QC Test Procedure - Direct Swab</a:t>
            </a:r>
          </a:p>
        </p:txBody>
      </p:sp>
      <p:sp>
        <p:nvSpPr>
          <p:cNvPr id="5" name="Slide Number Placeholder 4">
            <a:extLst>
              <a:ext uri="{FF2B5EF4-FFF2-40B4-BE49-F238E27FC236}">
                <a16:creationId xmlns:a16="http://schemas.microsoft.com/office/drawing/2014/main" id="{15351473-BBCF-4944-93ED-D112DD5AC794}"/>
              </a:ext>
            </a:extLst>
          </p:cNvPr>
          <p:cNvSpPr>
            <a:spLocks noGrp="1"/>
          </p:cNvSpPr>
          <p:nvPr>
            <p:ph type="sldNum" sz="quarter" idx="12"/>
          </p:nvPr>
        </p:nvSpPr>
        <p:spPr/>
        <p:txBody>
          <a:bodyPr/>
          <a:lstStyle/>
          <a:p>
            <a:fld id="{A2885E78-1F86-4A3D-9EE1-B0103B1CEF15}" type="slidenum">
              <a:rPr lang="en-US" smtClean="0">
                <a:solidFill>
                  <a:srgbClr val="000000"/>
                </a:solidFill>
              </a:rPr>
              <a:pPr/>
              <a:t>26</a:t>
            </a:fld>
            <a:endParaRPr lang="en-US">
              <a:solidFill>
                <a:srgbClr val="000000"/>
              </a:solidFill>
            </a:endParaRPr>
          </a:p>
        </p:txBody>
      </p:sp>
      <p:pic>
        <p:nvPicPr>
          <p:cNvPr id="6" name="Content Placeholder 9">
            <a:extLst>
              <a:ext uri="{FF2B5EF4-FFF2-40B4-BE49-F238E27FC236}">
                <a16:creationId xmlns:a16="http://schemas.microsoft.com/office/drawing/2014/main" id="{6751ED35-DC1A-4DB9-8A7A-B97DD5DDDF3C}"/>
              </a:ext>
            </a:extLst>
          </p:cNvPr>
          <p:cNvPicPr>
            <a:picLocks noChangeAspect="1"/>
          </p:cNvPicPr>
          <p:nvPr/>
        </p:nvPicPr>
        <p:blipFill>
          <a:blip r:embed="rId5"/>
          <a:stretch>
            <a:fillRect/>
          </a:stretch>
        </p:blipFill>
        <p:spPr>
          <a:xfrm>
            <a:off x="306857" y="975360"/>
            <a:ext cx="2091343" cy="1563961"/>
          </a:xfrm>
          <a:prstGeom prst="rect">
            <a:avLst/>
          </a:prstGeom>
        </p:spPr>
      </p:pic>
      <p:pic>
        <p:nvPicPr>
          <p:cNvPr id="7" name="Picture 6">
            <a:extLst>
              <a:ext uri="{FF2B5EF4-FFF2-40B4-BE49-F238E27FC236}">
                <a16:creationId xmlns:a16="http://schemas.microsoft.com/office/drawing/2014/main" id="{B33FB18F-89B5-46AD-8C95-3DB2BFC4176B}"/>
              </a:ext>
            </a:extLst>
          </p:cNvPr>
          <p:cNvPicPr>
            <a:picLocks noChangeAspect="1"/>
          </p:cNvPicPr>
          <p:nvPr/>
        </p:nvPicPr>
        <p:blipFill>
          <a:blip r:embed="rId6"/>
          <a:stretch>
            <a:fillRect/>
          </a:stretch>
        </p:blipFill>
        <p:spPr>
          <a:xfrm>
            <a:off x="2446019" y="984885"/>
            <a:ext cx="2073157" cy="1554868"/>
          </a:xfrm>
          <a:prstGeom prst="rect">
            <a:avLst/>
          </a:prstGeom>
        </p:spPr>
      </p:pic>
      <p:pic>
        <p:nvPicPr>
          <p:cNvPr id="8" name="Picture 7">
            <a:extLst>
              <a:ext uri="{FF2B5EF4-FFF2-40B4-BE49-F238E27FC236}">
                <a16:creationId xmlns:a16="http://schemas.microsoft.com/office/drawing/2014/main" id="{B2CFDFC5-9D6E-4131-8010-0A4AD1D4B3E7}"/>
              </a:ext>
            </a:extLst>
          </p:cNvPr>
          <p:cNvPicPr>
            <a:picLocks noChangeAspect="1"/>
          </p:cNvPicPr>
          <p:nvPr/>
        </p:nvPicPr>
        <p:blipFill>
          <a:blip r:embed="rId7"/>
          <a:stretch>
            <a:fillRect/>
          </a:stretch>
        </p:blipFill>
        <p:spPr>
          <a:xfrm>
            <a:off x="4604116" y="967322"/>
            <a:ext cx="2073157" cy="1573053"/>
          </a:xfrm>
          <a:prstGeom prst="rect">
            <a:avLst/>
          </a:prstGeom>
        </p:spPr>
      </p:pic>
      <p:pic>
        <p:nvPicPr>
          <p:cNvPr id="9" name="Picture 8">
            <a:extLst>
              <a:ext uri="{FF2B5EF4-FFF2-40B4-BE49-F238E27FC236}">
                <a16:creationId xmlns:a16="http://schemas.microsoft.com/office/drawing/2014/main" id="{1A6903C5-3C14-4319-8BCC-DF0D393C3B8E}"/>
              </a:ext>
            </a:extLst>
          </p:cNvPr>
          <p:cNvPicPr>
            <a:picLocks noChangeAspect="1"/>
          </p:cNvPicPr>
          <p:nvPr/>
        </p:nvPicPr>
        <p:blipFill>
          <a:blip r:embed="rId8"/>
          <a:stretch>
            <a:fillRect/>
          </a:stretch>
        </p:blipFill>
        <p:spPr>
          <a:xfrm>
            <a:off x="6760659" y="974374"/>
            <a:ext cx="2054971" cy="1554867"/>
          </a:xfrm>
          <a:prstGeom prst="rect">
            <a:avLst/>
          </a:prstGeom>
        </p:spPr>
      </p:pic>
      <p:sp>
        <p:nvSpPr>
          <p:cNvPr id="10" name="TextBox 9">
            <a:extLst>
              <a:ext uri="{FF2B5EF4-FFF2-40B4-BE49-F238E27FC236}">
                <a16:creationId xmlns:a16="http://schemas.microsoft.com/office/drawing/2014/main" id="{E3353191-30C3-49BA-917A-5A7CBFDD3814}"/>
              </a:ext>
            </a:extLst>
          </p:cNvPr>
          <p:cNvSpPr txBox="1"/>
          <p:nvPr/>
        </p:nvSpPr>
        <p:spPr>
          <a:xfrm>
            <a:off x="315624" y="2718704"/>
            <a:ext cx="2171700" cy="523220"/>
          </a:xfrm>
          <a:prstGeom prst="rect">
            <a:avLst/>
          </a:prstGeom>
          <a:noFill/>
        </p:spPr>
        <p:txBody>
          <a:bodyPr wrap="square" rtlCol="0">
            <a:spAutoFit/>
          </a:bodyPr>
          <a:lstStyle/>
          <a:p>
            <a:r>
              <a:rPr lang="en-US" sz="1400" b="1">
                <a:latin typeface="Calibri" panose="020F0502020204030204" pitchFamily="34" charset="0"/>
                <a:cs typeface="Calibri" panose="020F0502020204030204" pitchFamily="34" charset="0"/>
              </a:rPr>
              <a:t>Step 1: Open Lid</a:t>
            </a:r>
          </a:p>
          <a:p>
            <a:endParaRPr lang="en-US" sz="1400" b="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CC0A538-1F43-4A38-8092-FE74BF3594A0}"/>
              </a:ext>
            </a:extLst>
          </p:cNvPr>
          <p:cNvSpPr txBox="1"/>
          <p:nvPr/>
        </p:nvSpPr>
        <p:spPr>
          <a:xfrm>
            <a:off x="2498474" y="2681824"/>
            <a:ext cx="2171700" cy="954107"/>
          </a:xfrm>
          <a:prstGeom prst="rect">
            <a:avLst/>
          </a:prstGeom>
          <a:noFill/>
        </p:spPr>
        <p:txBody>
          <a:bodyPr wrap="square" rtlCol="0" anchor="t">
            <a:spAutoFit/>
          </a:bodyPr>
          <a:lstStyle/>
          <a:p>
            <a:r>
              <a:rPr lang="en-US" sz="1400" b="1">
                <a:latin typeface="Calibri"/>
                <a:cs typeface="Calibri"/>
              </a:rPr>
              <a:t>Step 2: Insert test base into device. Click "OK" to confirm assay type</a:t>
            </a:r>
            <a:endParaRPr lang="en-US" sz="1400" b="1">
              <a:latin typeface="Calibri" panose="020F0502020204030204" pitchFamily="34" charset="0"/>
              <a:cs typeface="Calibri" panose="020F0502020204030204" pitchFamily="34" charset="0"/>
            </a:endParaRPr>
          </a:p>
          <a:p>
            <a:endParaRPr lang="en-US" sz="1400" b="1">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9FED1FAD-0F0B-4ECA-AF41-4FC3DE207FC7}"/>
              </a:ext>
            </a:extLst>
          </p:cNvPr>
          <p:cNvSpPr txBox="1"/>
          <p:nvPr/>
        </p:nvSpPr>
        <p:spPr>
          <a:xfrm>
            <a:off x="4947921" y="2855809"/>
            <a:ext cx="2171700" cy="738664"/>
          </a:xfrm>
          <a:prstGeom prst="rect">
            <a:avLst/>
          </a:prstGeom>
          <a:noFill/>
        </p:spPr>
        <p:txBody>
          <a:bodyPr wrap="square" rtlCol="0">
            <a:spAutoFit/>
          </a:bodyPr>
          <a:lstStyle/>
          <a:p>
            <a:r>
              <a:rPr lang="en-US" sz="1400" b="1">
                <a:latin typeface="Calibri" panose="020F0502020204030204" pitchFamily="34" charset="0"/>
                <a:cs typeface="Calibri" panose="020F0502020204030204" pitchFamily="34" charset="0"/>
              </a:rPr>
              <a:t>Step 3: Place sample receiver in holder</a:t>
            </a:r>
          </a:p>
          <a:p>
            <a:endParaRPr lang="en-US" sz="1400" b="1">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AD629ACB-7039-4FF5-87D9-A273F2891297}"/>
              </a:ext>
            </a:extLst>
          </p:cNvPr>
          <p:cNvSpPr txBox="1"/>
          <p:nvPr/>
        </p:nvSpPr>
        <p:spPr>
          <a:xfrm>
            <a:off x="6804740" y="2713311"/>
            <a:ext cx="2384659" cy="815608"/>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  3-minute warm-up period      </a:t>
            </a:r>
          </a:p>
          <a:p>
            <a:r>
              <a:rPr lang="en-US" sz="1200" b="1" dirty="0">
                <a:latin typeface="Calibri" panose="020F0502020204030204" pitchFamily="34" charset="0"/>
                <a:cs typeface="Calibri" panose="020F0502020204030204" pitchFamily="34" charset="0"/>
              </a:rPr>
              <a:t>    required for viral assays</a:t>
            </a:r>
          </a:p>
          <a:p>
            <a:pPr marL="111125" indent="-111125">
              <a:buFontTx/>
              <a:buChar char="-"/>
            </a:pPr>
            <a:r>
              <a:rPr lang="en-US" sz="1200" b="1" dirty="0">
                <a:latin typeface="Calibri" panose="020F0502020204030204" pitchFamily="34" charset="0"/>
                <a:cs typeface="Calibri" panose="020F0502020204030204" pitchFamily="34" charset="0"/>
              </a:rPr>
              <a:t>No warm-up for bacterial assays</a:t>
            </a:r>
          </a:p>
          <a:p>
            <a:endParaRPr lang="en-US" sz="1100" b="1" dirty="0">
              <a:latin typeface="Calibri" panose="020F0502020204030204" pitchFamily="34" charset="0"/>
              <a:cs typeface="Calibri" panose="020F0502020204030204" pitchFamily="34" charset="0"/>
            </a:endParaRPr>
          </a:p>
        </p:txBody>
      </p:sp>
      <p:sp>
        <p:nvSpPr>
          <p:cNvPr id="18" name="Left Brace 17">
            <a:extLst>
              <a:ext uri="{FF2B5EF4-FFF2-40B4-BE49-F238E27FC236}">
                <a16:creationId xmlns:a16="http://schemas.microsoft.com/office/drawing/2014/main" id="{FFF56625-A7EE-43CC-809C-E7031920B62E}"/>
              </a:ext>
            </a:extLst>
          </p:cNvPr>
          <p:cNvSpPr/>
          <p:nvPr/>
        </p:nvSpPr>
        <p:spPr>
          <a:xfrm rot="16200000">
            <a:off x="6585811" y="874184"/>
            <a:ext cx="302205" cy="3658369"/>
          </a:xfrm>
          <a:prstGeom prst="leftBrace">
            <a:avLst>
              <a:gd name="adj1" fmla="val 8333"/>
              <a:gd name="adj2" fmla="val 4972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pic>
        <p:nvPicPr>
          <p:cNvPr id="19" name="Picture 18">
            <a:extLst>
              <a:ext uri="{FF2B5EF4-FFF2-40B4-BE49-F238E27FC236}">
                <a16:creationId xmlns:a16="http://schemas.microsoft.com/office/drawing/2014/main" id="{FC75EEA5-82E7-4D8B-AEA8-F37C9868E59B}"/>
              </a:ext>
            </a:extLst>
          </p:cNvPr>
          <p:cNvPicPr>
            <a:picLocks noChangeAspect="1"/>
          </p:cNvPicPr>
          <p:nvPr/>
        </p:nvPicPr>
        <p:blipFill>
          <a:blip r:embed="rId9"/>
          <a:stretch>
            <a:fillRect/>
          </a:stretch>
        </p:blipFill>
        <p:spPr>
          <a:xfrm>
            <a:off x="321189" y="3630148"/>
            <a:ext cx="2073157" cy="1554868"/>
          </a:xfrm>
          <a:prstGeom prst="rect">
            <a:avLst/>
          </a:prstGeom>
        </p:spPr>
      </p:pic>
      <p:pic>
        <p:nvPicPr>
          <p:cNvPr id="20" name="Content Placeholder 15">
            <a:extLst>
              <a:ext uri="{FF2B5EF4-FFF2-40B4-BE49-F238E27FC236}">
                <a16:creationId xmlns:a16="http://schemas.microsoft.com/office/drawing/2014/main" id="{BB476805-1052-4D4A-9715-5A4672AE5109}"/>
              </a:ext>
            </a:extLst>
          </p:cNvPr>
          <p:cNvPicPr>
            <a:picLocks noChangeAspect="1"/>
          </p:cNvPicPr>
          <p:nvPr/>
        </p:nvPicPr>
        <p:blipFill>
          <a:blip r:embed="rId10"/>
          <a:stretch>
            <a:fillRect/>
          </a:stretch>
        </p:blipFill>
        <p:spPr>
          <a:xfrm>
            <a:off x="4607559" y="3594473"/>
            <a:ext cx="2082250" cy="1563961"/>
          </a:xfrm>
          <a:prstGeom prst="rect">
            <a:avLst/>
          </a:prstGeom>
        </p:spPr>
      </p:pic>
      <p:pic>
        <p:nvPicPr>
          <p:cNvPr id="21" name="Picture 20">
            <a:extLst>
              <a:ext uri="{FF2B5EF4-FFF2-40B4-BE49-F238E27FC236}">
                <a16:creationId xmlns:a16="http://schemas.microsoft.com/office/drawing/2014/main" id="{61F2DDE5-3FE4-4CA8-B7F2-47A77A443A6C}"/>
              </a:ext>
            </a:extLst>
          </p:cNvPr>
          <p:cNvPicPr>
            <a:picLocks noChangeAspect="1"/>
          </p:cNvPicPr>
          <p:nvPr/>
        </p:nvPicPr>
        <p:blipFill>
          <a:blip r:embed="rId11"/>
          <a:stretch>
            <a:fillRect/>
          </a:stretch>
        </p:blipFill>
        <p:spPr>
          <a:xfrm>
            <a:off x="2463476" y="3616076"/>
            <a:ext cx="2082250" cy="1573053"/>
          </a:xfrm>
          <a:prstGeom prst="rect">
            <a:avLst/>
          </a:prstGeom>
        </p:spPr>
      </p:pic>
      <p:pic>
        <p:nvPicPr>
          <p:cNvPr id="22" name="Picture 21">
            <a:extLst>
              <a:ext uri="{FF2B5EF4-FFF2-40B4-BE49-F238E27FC236}">
                <a16:creationId xmlns:a16="http://schemas.microsoft.com/office/drawing/2014/main" id="{61B94BD2-4BA0-4C3F-8A05-82B314CBEB92}"/>
              </a:ext>
            </a:extLst>
          </p:cNvPr>
          <p:cNvPicPr>
            <a:picLocks noChangeAspect="1"/>
          </p:cNvPicPr>
          <p:nvPr/>
        </p:nvPicPr>
        <p:blipFill>
          <a:blip r:embed="rId12"/>
          <a:stretch>
            <a:fillRect/>
          </a:stretch>
        </p:blipFill>
        <p:spPr>
          <a:xfrm>
            <a:off x="6739726" y="3585381"/>
            <a:ext cx="2082250" cy="1573053"/>
          </a:xfrm>
          <a:prstGeom prst="rect">
            <a:avLst/>
          </a:prstGeom>
        </p:spPr>
      </p:pic>
      <p:sp>
        <p:nvSpPr>
          <p:cNvPr id="23" name="Left Brace 22">
            <a:extLst>
              <a:ext uri="{FF2B5EF4-FFF2-40B4-BE49-F238E27FC236}">
                <a16:creationId xmlns:a16="http://schemas.microsoft.com/office/drawing/2014/main" id="{B170A675-6757-4223-8544-7AC08AB47737}"/>
              </a:ext>
            </a:extLst>
          </p:cNvPr>
          <p:cNvSpPr/>
          <p:nvPr/>
        </p:nvSpPr>
        <p:spPr>
          <a:xfrm rot="16200000">
            <a:off x="4521866" y="4155555"/>
            <a:ext cx="144882" cy="3555836"/>
          </a:xfrm>
          <a:prstGeom prst="leftBrace">
            <a:avLst>
              <a:gd name="adj1" fmla="val 8333"/>
              <a:gd name="adj2" fmla="val 4972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4" name="TextBox 23">
            <a:extLst>
              <a:ext uri="{FF2B5EF4-FFF2-40B4-BE49-F238E27FC236}">
                <a16:creationId xmlns:a16="http://schemas.microsoft.com/office/drawing/2014/main" id="{70E05BF5-957F-47DC-AB75-501867E2DF52}"/>
              </a:ext>
            </a:extLst>
          </p:cNvPr>
          <p:cNvSpPr txBox="1"/>
          <p:nvPr/>
        </p:nvSpPr>
        <p:spPr>
          <a:xfrm>
            <a:off x="287101" y="5316545"/>
            <a:ext cx="2393283" cy="1169551"/>
          </a:xfrm>
          <a:prstGeom prst="rect">
            <a:avLst/>
          </a:prstGeom>
          <a:noFill/>
        </p:spPr>
        <p:txBody>
          <a:bodyPr wrap="square" rtlCol="0" anchor="t">
            <a:spAutoFit/>
          </a:bodyPr>
          <a:lstStyle/>
          <a:p>
            <a:r>
              <a:rPr lang="en-US" sz="1400" b="1">
                <a:latin typeface="Calibri"/>
                <a:cs typeface="Calibri"/>
              </a:rPr>
              <a:t>Step 4: Remove seal. Mix swab for 10 seconds and discard the swab. Click "OK" to initiate the transfer steps.</a:t>
            </a:r>
            <a:endParaRPr lang="en-US" sz="1400" b="1">
              <a:latin typeface="Calibri" panose="020F0502020204030204" pitchFamily="34" charset="0"/>
              <a:cs typeface="Calibri" panose="020F0502020204030204" pitchFamily="34" charset="0"/>
            </a:endParaRPr>
          </a:p>
          <a:p>
            <a:endParaRPr lang="en-US" sz="1400" b="1">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B45759D2-631A-4684-AC90-C8DD87644885}"/>
              </a:ext>
            </a:extLst>
          </p:cNvPr>
          <p:cNvSpPr txBox="1"/>
          <p:nvPr/>
        </p:nvSpPr>
        <p:spPr>
          <a:xfrm>
            <a:off x="2791453" y="6037400"/>
            <a:ext cx="3863704" cy="738664"/>
          </a:xfrm>
          <a:prstGeom prst="rect">
            <a:avLst/>
          </a:prstGeom>
          <a:noFill/>
        </p:spPr>
        <p:txBody>
          <a:bodyPr wrap="square" rtlCol="0">
            <a:spAutoFit/>
          </a:bodyPr>
          <a:lstStyle/>
          <a:p>
            <a:r>
              <a:rPr lang="en-US" sz="1400" b="1">
                <a:latin typeface="Calibri" panose="020F0502020204030204" pitchFamily="34" charset="0"/>
                <a:cs typeface="Calibri" panose="020F0502020204030204" pitchFamily="34" charset="0"/>
              </a:rPr>
              <a:t>Step 5: Press transfer cartridge into receiver. Attach cartridge to test base.</a:t>
            </a:r>
          </a:p>
          <a:p>
            <a:endParaRPr lang="en-US" sz="1400" b="1" err="1">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79BF6E45-5CA9-4C25-948C-A640D472885F}"/>
              </a:ext>
            </a:extLst>
          </p:cNvPr>
          <p:cNvSpPr txBox="1"/>
          <p:nvPr/>
        </p:nvSpPr>
        <p:spPr>
          <a:xfrm>
            <a:off x="6677273" y="5338832"/>
            <a:ext cx="2247417" cy="523220"/>
          </a:xfrm>
          <a:prstGeom prst="rect">
            <a:avLst/>
          </a:prstGeom>
          <a:noFill/>
        </p:spPr>
        <p:txBody>
          <a:bodyPr wrap="square" rtlCol="0">
            <a:spAutoFit/>
          </a:bodyPr>
          <a:lstStyle/>
          <a:p>
            <a:r>
              <a:rPr lang="en-US" sz="1400" b="1">
                <a:latin typeface="Calibri" panose="020F0502020204030204" pitchFamily="34" charset="0"/>
                <a:cs typeface="Calibri" panose="020F0502020204030204" pitchFamily="34" charset="0"/>
              </a:rPr>
              <a:t>Step 6: Close lid to start test</a:t>
            </a:r>
          </a:p>
          <a:p>
            <a:endParaRPr lang="en-US" sz="14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8178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7EC29A5A-2A5A-4C62-8DF6-C993A0585424}"/>
              </a:ext>
            </a:extLst>
          </p:cNvPr>
          <p:cNvPicPr/>
          <p:nvPr/>
        </p:nvPicPr>
        <p:blipFill>
          <a:blip r:embed="rId3"/>
          <a:stretch>
            <a:fillRect/>
          </a:stretch>
        </p:blipFill>
        <p:spPr>
          <a:xfrm>
            <a:off x="4776194" y="5180322"/>
            <a:ext cx="1744980" cy="666750"/>
          </a:xfrm>
          <a:prstGeom prst="rect">
            <a:avLst/>
          </a:prstGeom>
        </p:spPr>
      </p:pic>
      <p:pic>
        <p:nvPicPr>
          <p:cNvPr id="25" name="Picture 24">
            <a:extLst>
              <a:ext uri="{FF2B5EF4-FFF2-40B4-BE49-F238E27FC236}">
                <a16:creationId xmlns:a16="http://schemas.microsoft.com/office/drawing/2014/main" id="{62380AB2-4BE1-4A00-B568-871893CC682E}"/>
              </a:ext>
            </a:extLst>
          </p:cNvPr>
          <p:cNvPicPr/>
          <p:nvPr/>
        </p:nvPicPr>
        <p:blipFill>
          <a:blip r:embed="rId4"/>
          <a:stretch>
            <a:fillRect/>
          </a:stretch>
        </p:blipFill>
        <p:spPr>
          <a:xfrm>
            <a:off x="2587326" y="5173876"/>
            <a:ext cx="1800225" cy="657225"/>
          </a:xfrm>
          <a:prstGeom prst="rect">
            <a:avLst/>
          </a:prstGeom>
        </p:spPr>
      </p:pic>
      <p:sp>
        <p:nvSpPr>
          <p:cNvPr id="2" name="Title 1">
            <a:extLst>
              <a:ext uri="{FF2B5EF4-FFF2-40B4-BE49-F238E27FC236}">
                <a16:creationId xmlns:a16="http://schemas.microsoft.com/office/drawing/2014/main" id="{37ECC4D5-6EDA-48D6-B96F-340F6A296733}"/>
              </a:ext>
            </a:extLst>
          </p:cNvPr>
          <p:cNvSpPr>
            <a:spLocks noGrp="1"/>
          </p:cNvSpPr>
          <p:nvPr>
            <p:ph type="title"/>
          </p:nvPr>
        </p:nvSpPr>
        <p:spPr/>
        <p:txBody>
          <a:bodyPr/>
          <a:lstStyle/>
          <a:p>
            <a:r>
              <a:rPr lang="en-US" dirty="0"/>
              <a:t>Patient Test Procedure - VTM </a:t>
            </a:r>
          </a:p>
        </p:txBody>
      </p:sp>
      <p:sp>
        <p:nvSpPr>
          <p:cNvPr id="5" name="Slide Number Placeholder 4">
            <a:extLst>
              <a:ext uri="{FF2B5EF4-FFF2-40B4-BE49-F238E27FC236}">
                <a16:creationId xmlns:a16="http://schemas.microsoft.com/office/drawing/2014/main" id="{15351473-BBCF-4944-93ED-D112DD5AC794}"/>
              </a:ext>
            </a:extLst>
          </p:cNvPr>
          <p:cNvSpPr>
            <a:spLocks noGrp="1"/>
          </p:cNvSpPr>
          <p:nvPr>
            <p:ph type="sldNum" sz="quarter" idx="12"/>
          </p:nvPr>
        </p:nvSpPr>
        <p:spPr/>
        <p:txBody>
          <a:bodyPr/>
          <a:lstStyle/>
          <a:p>
            <a:fld id="{A2885E78-1F86-4A3D-9EE1-B0103B1CEF15}" type="slidenum">
              <a:rPr lang="en-US" smtClean="0">
                <a:solidFill>
                  <a:srgbClr val="000000"/>
                </a:solidFill>
              </a:rPr>
              <a:pPr/>
              <a:t>27</a:t>
            </a:fld>
            <a:endParaRPr lang="en-US">
              <a:solidFill>
                <a:srgbClr val="000000"/>
              </a:solidFill>
            </a:endParaRPr>
          </a:p>
        </p:txBody>
      </p:sp>
      <p:pic>
        <p:nvPicPr>
          <p:cNvPr id="6" name="Content Placeholder 9">
            <a:extLst>
              <a:ext uri="{FF2B5EF4-FFF2-40B4-BE49-F238E27FC236}">
                <a16:creationId xmlns:a16="http://schemas.microsoft.com/office/drawing/2014/main" id="{6751ED35-DC1A-4DB9-8A7A-B97DD5DDDF3C}"/>
              </a:ext>
            </a:extLst>
          </p:cNvPr>
          <p:cNvPicPr>
            <a:picLocks noChangeAspect="1"/>
          </p:cNvPicPr>
          <p:nvPr/>
        </p:nvPicPr>
        <p:blipFill>
          <a:blip r:embed="rId5"/>
          <a:stretch>
            <a:fillRect/>
          </a:stretch>
        </p:blipFill>
        <p:spPr>
          <a:xfrm>
            <a:off x="306857" y="975360"/>
            <a:ext cx="2091343" cy="1563961"/>
          </a:xfrm>
          <a:prstGeom prst="rect">
            <a:avLst/>
          </a:prstGeom>
        </p:spPr>
      </p:pic>
      <p:pic>
        <p:nvPicPr>
          <p:cNvPr id="7" name="Picture 6">
            <a:extLst>
              <a:ext uri="{FF2B5EF4-FFF2-40B4-BE49-F238E27FC236}">
                <a16:creationId xmlns:a16="http://schemas.microsoft.com/office/drawing/2014/main" id="{B33FB18F-89B5-46AD-8C95-3DB2BFC4176B}"/>
              </a:ext>
            </a:extLst>
          </p:cNvPr>
          <p:cNvPicPr>
            <a:picLocks noChangeAspect="1"/>
          </p:cNvPicPr>
          <p:nvPr/>
        </p:nvPicPr>
        <p:blipFill>
          <a:blip r:embed="rId6"/>
          <a:stretch>
            <a:fillRect/>
          </a:stretch>
        </p:blipFill>
        <p:spPr>
          <a:xfrm>
            <a:off x="2446019" y="984885"/>
            <a:ext cx="2073157" cy="1554868"/>
          </a:xfrm>
          <a:prstGeom prst="rect">
            <a:avLst/>
          </a:prstGeom>
        </p:spPr>
      </p:pic>
      <p:pic>
        <p:nvPicPr>
          <p:cNvPr id="8" name="Picture 7">
            <a:extLst>
              <a:ext uri="{FF2B5EF4-FFF2-40B4-BE49-F238E27FC236}">
                <a16:creationId xmlns:a16="http://schemas.microsoft.com/office/drawing/2014/main" id="{B2CFDFC5-9D6E-4131-8010-0A4AD1D4B3E7}"/>
              </a:ext>
            </a:extLst>
          </p:cNvPr>
          <p:cNvPicPr>
            <a:picLocks noChangeAspect="1"/>
          </p:cNvPicPr>
          <p:nvPr/>
        </p:nvPicPr>
        <p:blipFill>
          <a:blip r:embed="rId7"/>
          <a:stretch>
            <a:fillRect/>
          </a:stretch>
        </p:blipFill>
        <p:spPr>
          <a:xfrm>
            <a:off x="4604116" y="967322"/>
            <a:ext cx="2073157" cy="1573053"/>
          </a:xfrm>
          <a:prstGeom prst="rect">
            <a:avLst/>
          </a:prstGeom>
        </p:spPr>
      </p:pic>
      <p:pic>
        <p:nvPicPr>
          <p:cNvPr id="9" name="Picture 8">
            <a:extLst>
              <a:ext uri="{FF2B5EF4-FFF2-40B4-BE49-F238E27FC236}">
                <a16:creationId xmlns:a16="http://schemas.microsoft.com/office/drawing/2014/main" id="{1A6903C5-3C14-4319-8BCC-DF0D393C3B8E}"/>
              </a:ext>
            </a:extLst>
          </p:cNvPr>
          <p:cNvPicPr>
            <a:picLocks noChangeAspect="1"/>
          </p:cNvPicPr>
          <p:nvPr/>
        </p:nvPicPr>
        <p:blipFill>
          <a:blip r:embed="rId8"/>
          <a:stretch>
            <a:fillRect/>
          </a:stretch>
        </p:blipFill>
        <p:spPr>
          <a:xfrm>
            <a:off x="6760659" y="974374"/>
            <a:ext cx="2054971" cy="1554867"/>
          </a:xfrm>
          <a:prstGeom prst="rect">
            <a:avLst/>
          </a:prstGeom>
        </p:spPr>
      </p:pic>
      <p:sp>
        <p:nvSpPr>
          <p:cNvPr id="10" name="TextBox 9">
            <a:extLst>
              <a:ext uri="{FF2B5EF4-FFF2-40B4-BE49-F238E27FC236}">
                <a16:creationId xmlns:a16="http://schemas.microsoft.com/office/drawing/2014/main" id="{E3353191-30C3-49BA-917A-5A7CBFDD3814}"/>
              </a:ext>
            </a:extLst>
          </p:cNvPr>
          <p:cNvSpPr txBox="1"/>
          <p:nvPr/>
        </p:nvSpPr>
        <p:spPr>
          <a:xfrm>
            <a:off x="315624" y="2718704"/>
            <a:ext cx="2171700" cy="523220"/>
          </a:xfrm>
          <a:prstGeom prst="rect">
            <a:avLst/>
          </a:prstGeom>
          <a:noFill/>
        </p:spPr>
        <p:txBody>
          <a:bodyPr wrap="square" rtlCol="0">
            <a:spAutoFit/>
          </a:bodyPr>
          <a:lstStyle/>
          <a:p>
            <a:r>
              <a:rPr lang="en-US" sz="1400" b="1">
                <a:latin typeface="Calibri" panose="020F0502020204030204" pitchFamily="34" charset="0"/>
                <a:cs typeface="Calibri" panose="020F0502020204030204" pitchFamily="34" charset="0"/>
              </a:rPr>
              <a:t>Step 1: Open Lid</a:t>
            </a:r>
          </a:p>
          <a:p>
            <a:endParaRPr lang="en-US" sz="1400" b="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CC0A538-1F43-4A38-8092-FE74BF3594A0}"/>
              </a:ext>
            </a:extLst>
          </p:cNvPr>
          <p:cNvSpPr txBox="1"/>
          <p:nvPr/>
        </p:nvSpPr>
        <p:spPr>
          <a:xfrm>
            <a:off x="2498474" y="2681824"/>
            <a:ext cx="2171700" cy="954107"/>
          </a:xfrm>
          <a:prstGeom prst="rect">
            <a:avLst/>
          </a:prstGeom>
          <a:noFill/>
        </p:spPr>
        <p:txBody>
          <a:bodyPr wrap="square" rtlCol="0" anchor="t">
            <a:spAutoFit/>
          </a:bodyPr>
          <a:lstStyle/>
          <a:p>
            <a:r>
              <a:rPr lang="en-US" sz="1400" b="1">
                <a:latin typeface="Calibri"/>
                <a:cs typeface="Calibri"/>
              </a:rPr>
              <a:t>Step 2: Insert test base into device. Click "OK" to confirm assay type</a:t>
            </a:r>
            <a:endParaRPr lang="en-US" sz="1400" b="1">
              <a:latin typeface="Calibri" panose="020F0502020204030204" pitchFamily="34" charset="0"/>
              <a:cs typeface="Calibri" panose="020F0502020204030204" pitchFamily="34" charset="0"/>
            </a:endParaRPr>
          </a:p>
          <a:p>
            <a:endParaRPr lang="en-US" sz="1400" b="1">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9FED1FAD-0F0B-4ECA-AF41-4FC3DE207FC7}"/>
              </a:ext>
            </a:extLst>
          </p:cNvPr>
          <p:cNvSpPr txBox="1"/>
          <p:nvPr/>
        </p:nvSpPr>
        <p:spPr>
          <a:xfrm>
            <a:off x="4947921" y="2855809"/>
            <a:ext cx="2171700" cy="738664"/>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Step 3: Place sample receiver in holder</a:t>
            </a:r>
          </a:p>
          <a:p>
            <a:endParaRPr lang="en-US" sz="1400" b="1"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AD629ACB-7039-4FF5-87D9-A273F2891297}"/>
              </a:ext>
            </a:extLst>
          </p:cNvPr>
          <p:cNvSpPr txBox="1"/>
          <p:nvPr/>
        </p:nvSpPr>
        <p:spPr>
          <a:xfrm>
            <a:off x="6778469" y="2850701"/>
            <a:ext cx="2384659" cy="738664"/>
          </a:xfrm>
          <a:prstGeom prst="rect">
            <a:avLst/>
          </a:prstGeom>
          <a:noFill/>
        </p:spPr>
        <p:txBody>
          <a:bodyPr wrap="square" rtlCol="0" anchor="t">
            <a:spAutoFit/>
          </a:bodyPr>
          <a:lstStyle/>
          <a:p>
            <a:r>
              <a:rPr lang="en-US" sz="1400" b="1" dirty="0">
                <a:latin typeface="Calibri"/>
                <a:cs typeface="Calibri"/>
              </a:rPr>
              <a:t>3-minute warm-up period required for viral assays</a:t>
            </a:r>
          </a:p>
          <a:p>
            <a:endParaRPr lang="en-US" sz="1400" b="1" dirty="0">
              <a:latin typeface="Calibri" panose="020F0502020204030204" pitchFamily="34" charset="0"/>
              <a:cs typeface="Calibri" panose="020F0502020204030204" pitchFamily="34" charset="0"/>
            </a:endParaRPr>
          </a:p>
        </p:txBody>
      </p:sp>
      <p:sp>
        <p:nvSpPr>
          <p:cNvPr id="18" name="Left Brace 17">
            <a:extLst>
              <a:ext uri="{FF2B5EF4-FFF2-40B4-BE49-F238E27FC236}">
                <a16:creationId xmlns:a16="http://schemas.microsoft.com/office/drawing/2014/main" id="{FFF56625-A7EE-43CC-809C-E7031920B62E}"/>
              </a:ext>
            </a:extLst>
          </p:cNvPr>
          <p:cNvSpPr/>
          <p:nvPr/>
        </p:nvSpPr>
        <p:spPr>
          <a:xfrm rot="16200000">
            <a:off x="6585811" y="874184"/>
            <a:ext cx="302205" cy="3658369"/>
          </a:xfrm>
          <a:prstGeom prst="leftBrace">
            <a:avLst>
              <a:gd name="adj1" fmla="val 8333"/>
              <a:gd name="adj2" fmla="val 4972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pic>
        <p:nvPicPr>
          <p:cNvPr id="20" name="Content Placeholder 15">
            <a:extLst>
              <a:ext uri="{FF2B5EF4-FFF2-40B4-BE49-F238E27FC236}">
                <a16:creationId xmlns:a16="http://schemas.microsoft.com/office/drawing/2014/main" id="{BB476805-1052-4D4A-9715-5A4672AE5109}"/>
              </a:ext>
            </a:extLst>
          </p:cNvPr>
          <p:cNvPicPr>
            <a:picLocks noChangeAspect="1"/>
          </p:cNvPicPr>
          <p:nvPr/>
        </p:nvPicPr>
        <p:blipFill>
          <a:blip r:embed="rId9"/>
          <a:stretch>
            <a:fillRect/>
          </a:stretch>
        </p:blipFill>
        <p:spPr>
          <a:xfrm>
            <a:off x="4607559" y="3594473"/>
            <a:ext cx="2082250" cy="1563961"/>
          </a:xfrm>
          <a:prstGeom prst="rect">
            <a:avLst/>
          </a:prstGeom>
        </p:spPr>
      </p:pic>
      <p:pic>
        <p:nvPicPr>
          <p:cNvPr id="21" name="Picture 20">
            <a:extLst>
              <a:ext uri="{FF2B5EF4-FFF2-40B4-BE49-F238E27FC236}">
                <a16:creationId xmlns:a16="http://schemas.microsoft.com/office/drawing/2014/main" id="{61F2DDE5-3FE4-4CA8-B7F2-47A77A443A6C}"/>
              </a:ext>
            </a:extLst>
          </p:cNvPr>
          <p:cNvPicPr>
            <a:picLocks noChangeAspect="1"/>
          </p:cNvPicPr>
          <p:nvPr/>
        </p:nvPicPr>
        <p:blipFill>
          <a:blip r:embed="rId10"/>
          <a:stretch>
            <a:fillRect/>
          </a:stretch>
        </p:blipFill>
        <p:spPr>
          <a:xfrm>
            <a:off x="2463476" y="3616076"/>
            <a:ext cx="2082250" cy="1573053"/>
          </a:xfrm>
          <a:prstGeom prst="rect">
            <a:avLst/>
          </a:prstGeom>
        </p:spPr>
      </p:pic>
      <p:pic>
        <p:nvPicPr>
          <p:cNvPr id="22" name="Picture 21">
            <a:extLst>
              <a:ext uri="{FF2B5EF4-FFF2-40B4-BE49-F238E27FC236}">
                <a16:creationId xmlns:a16="http://schemas.microsoft.com/office/drawing/2014/main" id="{61B94BD2-4BA0-4C3F-8A05-82B314CBEB92}"/>
              </a:ext>
            </a:extLst>
          </p:cNvPr>
          <p:cNvPicPr>
            <a:picLocks noChangeAspect="1"/>
          </p:cNvPicPr>
          <p:nvPr/>
        </p:nvPicPr>
        <p:blipFill>
          <a:blip r:embed="rId11"/>
          <a:stretch>
            <a:fillRect/>
          </a:stretch>
        </p:blipFill>
        <p:spPr>
          <a:xfrm>
            <a:off x="6739726" y="3585381"/>
            <a:ext cx="2082250" cy="1573053"/>
          </a:xfrm>
          <a:prstGeom prst="rect">
            <a:avLst/>
          </a:prstGeom>
        </p:spPr>
      </p:pic>
      <p:sp>
        <p:nvSpPr>
          <p:cNvPr id="23" name="Left Brace 22">
            <a:extLst>
              <a:ext uri="{FF2B5EF4-FFF2-40B4-BE49-F238E27FC236}">
                <a16:creationId xmlns:a16="http://schemas.microsoft.com/office/drawing/2014/main" id="{B170A675-6757-4223-8544-7AC08AB47737}"/>
              </a:ext>
            </a:extLst>
          </p:cNvPr>
          <p:cNvSpPr/>
          <p:nvPr/>
        </p:nvSpPr>
        <p:spPr>
          <a:xfrm rot="16200000">
            <a:off x="4422721" y="4190396"/>
            <a:ext cx="209187" cy="3421851"/>
          </a:xfrm>
          <a:prstGeom prst="leftBrace">
            <a:avLst>
              <a:gd name="adj1" fmla="val 8333"/>
              <a:gd name="adj2" fmla="val 4972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4" name="TextBox 23">
            <a:extLst>
              <a:ext uri="{FF2B5EF4-FFF2-40B4-BE49-F238E27FC236}">
                <a16:creationId xmlns:a16="http://schemas.microsoft.com/office/drawing/2014/main" id="{70E05BF5-957F-47DC-AB75-501867E2DF52}"/>
              </a:ext>
            </a:extLst>
          </p:cNvPr>
          <p:cNvSpPr txBox="1"/>
          <p:nvPr/>
        </p:nvSpPr>
        <p:spPr>
          <a:xfrm>
            <a:off x="252137" y="5241200"/>
            <a:ext cx="2187005" cy="1384995"/>
          </a:xfrm>
          <a:prstGeom prst="rect">
            <a:avLst/>
          </a:prstGeom>
          <a:noFill/>
        </p:spPr>
        <p:txBody>
          <a:bodyPr wrap="square" rtlCol="0" anchor="t">
            <a:spAutoFit/>
          </a:bodyPr>
          <a:lstStyle/>
          <a:p>
            <a:r>
              <a:rPr lang="en-US" sz="1400" b="1" dirty="0">
                <a:latin typeface="Calibri"/>
                <a:cs typeface="Calibri"/>
              </a:rPr>
              <a:t>Step 4: Remove seal. Add 0.2 ml of sample and pipette tip to mix for 10 seconds. Touch "OK" to proceed.</a:t>
            </a:r>
            <a:endParaRPr lang="en-US" sz="1400" b="1" dirty="0">
              <a:latin typeface="Calibri" panose="020F0502020204030204" pitchFamily="34" charset="0"/>
              <a:cs typeface="Calibri" panose="020F0502020204030204" pitchFamily="34" charset="0"/>
            </a:endParaRPr>
          </a:p>
          <a:p>
            <a:endParaRPr lang="en-US" sz="1400" b="1"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B45759D2-631A-4684-AC90-C8DD87644885}"/>
              </a:ext>
            </a:extLst>
          </p:cNvPr>
          <p:cNvSpPr txBox="1"/>
          <p:nvPr/>
        </p:nvSpPr>
        <p:spPr>
          <a:xfrm>
            <a:off x="2750887" y="5995755"/>
            <a:ext cx="3863704" cy="738664"/>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Step 5: Press transfer cartridge into receiver. Attach cartridge to test base.</a:t>
            </a:r>
          </a:p>
          <a:p>
            <a:endParaRPr lang="en-US" sz="1400" b="1"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79BF6E45-5CA9-4C25-948C-A640D472885F}"/>
              </a:ext>
            </a:extLst>
          </p:cNvPr>
          <p:cNvSpPr txBox="1"/>
          <p:nvPr/>
        </p:nvSpPr>
        <p:spPr>
          <a:xfrm>
            <a:off x="6677273" y="5338832"/>
            <a:ext cx="2247417" cy="523220"/>
          </a:xfrm>
          <a:prstGeom prst="rect">
            <a:avLst/>
          </a:prstGeom>
          <a:noFill/>
        </p:spPr>
        <p:txBody>
          <a:bodyPr wrap="square" rtlCol="0">
            <a:spAutoFit/>
          </a:bodyPr>
          <a:lstStyle/>
          <a:p>
            <a:r>
              <a:rPr lang="en-US" sz="1400" b="1">
                <a:latin typeface="Calibri" panose="020F0502020204030204" pitchFamily="34" charset="0"/>
                <a:cs typeface="Calibri" panose="020F0502020204030204" pitchFamily="34" charset="0"/>
              </a:rPr>
              <a:t>Step 6: Close lid to start test</a:t>
            </a:r>
          </a:p>
          <a:p>
            <a:endParaRPr lang="en-US" sz="1400" b="1">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BE0EE2E-D352-4DEA-8D16-8326B18D364B}"/>
              </a:ext>
            </a:extLst>
          </p:cNvPr>
          <p:cNvPicPr>
            <a:picLocks noChangeAspect="1"/>
          </p:cNvPicPr>
          <p:nvPr/>
        </p:nvPicPr>
        <p:blipFill>
          <a:blip r:embed="rId12"/>
          <a:stretch>
            <a:fillRect/>
          </a:stretch>
        </p:blipFill>
        <p:spPr>
          <a:xfrm>
            <a:off x="308894" y="3630564"/>
            <a:ext cx="2068651" cy="1549758"/>
          </a:xfrm>
          <a:prstGeom prst="rect">
            <a:avLst/>
          </a:prstGeom>
        </p:spPr>
      </p:pic>
    </p:spTree>
    <p:extLst>
      <p:ext uri="{BB962C8B-B14F-4D97-AF65-F5344CB8AC3E}">
        <p14:creationId xmlns:p14="http://schemas.microsoft.com/office/powerpoint/2010/main" val="42005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FAC0D-86AA-4DAB-A9CA-3BDAD4DBD647}"/>
              </a:ext>
            </a:extLst>
          </p:cNvPr>
          <p:cNvSpPr>
            <a:spLocks noGrp="1"/>
          </p:cNvSpPr>
          <p:nvPr>
            <p:ph type="title"/>
          </p:nvPr>
        </p:nvSpPr>
        <p:spPr>
          <a:xfrm>
            <a:off x="376690" y="367986"/>
            <a:ext cx="8229600" cy="914400"/>
          </a:xfrm>
        </p:spPr>
        <p:txBody>
          <a:bodyPr anchor="t">
            <a:normAutofit/>
          </a:bodyPr>
          <a:lstStyle/>
          <a:p>
            <a:r>
              <a:rPr lang="en-US" cap="all" dirty="0"/>
              <a:t>ID NOW™ </a:t>
            </a:r>
            <a:r>
              <a:rPr lang="en-US" dirty="0"/>
              <a:t>Assay Disposal</a:t>
            </a:r>
          </a:p>
        </p:txBody>
      </p:sp>
      <p:sp>
        <p:nvSpPr>
          <p:cNvPr id="12" name="Content Placeholder 11">
            <a:extLst>
              <a:ext uri="{FF2B5EF4-FFF2-40B4-BE49-F238E27FC236}">
                <a16:creationId xmlns:a16="http://schemas.microsoft.com/office/drawing/2014/main" id="{E6E45D83-FFC7-403C-ABF7-3A2CC10EDB9A}"/>
              </a:ext>
            </a:extLst>
          </p:cNvPr>
          <p:cNvSpPr>
            <a:spLocks noGrp="1"/>
          </p:cNvSpPr>
          <p:nvPr>
            <p:ph sz="half" idx="1"/>
          </p:nvPr>
        </p:nvSpPr>
        <p:spPr>
          <a:xfrm>
            <a:off x="376690" y="1711853"/>
            <a:ext cx="8310173" cy="4858111"/>
          </a:xfrm>
        </p:spPr>
        <p:txBody>
          <a:bodyPr vert="horz" lIns="0" tIns="0" rIns="91440" bIns="45720" rtlCol="0" anchor="t">
            <a:noAutofit/>
          </a:bodyPr>
          <a:lstStyle/>
          <a:p>
            <a:pPr marL="285750" indent="-285750">
              <a:buChar char="•"/>
            </a:pPr>
            <a:r>
              <a:rPr lang="en-US" sz="1600" b="0" dirty="0">
                <a:solidFill>
                  <a:schemeClr val="tx1"/>
                </a:solidFill>
                <a:latin typeface="+mn-lt"/>
                <a:cs typeface="Calibri"/>
              </a:rPr>
              <a:t>Remove test pieces by lifting the Transfer Cartridge attached to the Test Base, and clicking it into the Sample Receiver, by pressing into the Sample Receiver</a:t>
            </a:r>
          </a:p>
          <a:p>
            <a:endParaRPr lang="en-US" sz="1600" b="0" dirty="0">
              <a:solidFill>
                <a:schemeClr val="tx1"/>
              </a:solidFill>
              <a:latin typeface="+mn-lt"/>
              <a:cs typeface="Calibri"/>
            </a:endParaRPr>
          </a:p>
          <a:p>
            <a:pPr marL="285750" indent="-285750">
              <a:buChar char="•"/>
            </a:pPr>
            <a:endParaRPr lang="en-US" sz="1600" b="0" dirty="0">
              <a:solidFill>
                <a:schemeClr val="tx1"/>
              </a:solidFill>
              <a:latin typeface="+mn-lt"/>
              <a:cs typeface="Calibri"/>
            </a:endParaRPr>
          </a:p>
          <a:p>
            <a:pPr marL="285750" indent="-285750">
              <a:buChar char="•"/>
            </a:pPr>
            <a:endParaRPr lang="en-US" sz="1600" b="0" dirty="0">
              <a:solidFill>
                <a:schemeClr val="tx1"/>
              </a:solidFill>
              <a:latin typeface="+mn-lt"/>
              <a:cs typeface="Calibri"/>
            </a:endParaRPr>
          </a:p>
          <a:p>
            <a:endParaRPr lang="en-US" sz="1600" b="0" dirty="0">
              <a:solidFill>
                <a:schemeClr val="tx1"/>
              </a:solidFill>
              <a:latin typeface="+mn-lt"/>
              <a:cs typeface="Calibri"/>
            </a:endParaRPr>
          </a:p>
          <a:p>
            <a:endParaRPr lang="en-US" sz="1600" b="0" dirty="0">
              <a:solidFill>
                <a:schemeClr val="tx1"/>
              </a:solidFill>
              <a:latin typeface="+mn-lt"/>
              <a:cs typeface="Calibri"/>
            </a:endParaRPr>
          </a:p>
          <a:p>
            <a:pPr marL="285750" indent="-285750">
              <a:buChar char="•"/>
            </a:pPr>
            <a:r>
              <a:rPr lang="en-US" sz="1600" b="0" dirty="0">
                <a:solidFill>
                  <a:schemeClr val="tx1"/>
                </a:solidFill>
                <a:latin typeface="+mn-lt"/>
                <a:cs typeface="Calibri"/>
              </a:rPr>
              <a:t>All test pieces will be connected and can now be removed from the instrument and disposed of according to federal, state and local regulations</a:t>
            </a:r>
          </a:p>
          <a:p>
            <a:pPr marL="285750" indent="-285750">
              <a:spcBef>
                <a:spcPts val="1200"/>
              </a:spcBef>
              <a:buFont typeface="Arial" panose="020B0604020202020204" pitchFamily="34" charset="0"/>
              <a:buChar char="•"/>
            </a:pPr>
            <a:r>
              <a:rPr lang="en-US" sz="1600" b="0" dirty="0">
                <a:solidFill>
                  <a:schemeClr val="tx1"/>
                </a:solidFill>
                <a:latin typeface="+mn-lt"/>
                <a:cs typeface="Calibri"/>
              </a:rPr>
              <a:t>Close the instrument lid to initiate self-test.</a:t>
            </a:r>
          </a:p>
          <a:p>
            <a:pPr marL="285750" indent="-285750">
              <a:buChar char="•"/>
            </a:pPr>
            <a:endParaRPr lang="en-US" sz="1600" b="0" dirty="0">
              <a:solidFill>
                <a:schemeClr val="tx1"/>
              </a:solidFill>
              <a:latin typeface="+mn-lt"/>
            </a:endParaRPr>
          </a:p>
          <a:p>
            <a:endParaRPr lang="en-US" sz="1600" b="0" dirty="0">
              <a:solidFill>
                <a:schemeClr val="tx1"/>
              </a:solidFill>
              <a:latin typeface="+mn-lt"/>
              <a:cs typeface="Calibri"/>
            </a:endParaRPr>
          </a:p>
          <a:p>
            <a:pPr marL="285750" indent="-285750">
              <a:buChar char="•"/>
            </a:pPr>
            <a:endParaRPr lang="en-US" sz="1600" b="0" dirty="0">
              <a:solidFill>
                <a:schemeClr val="tx1"/>
              </a:solidFill>
              <a:latin typeface="+mn-lt"/>
              <a:cs typeface="Calibri"/>
            </a:endParaRPr>
          </a:p>
          <a:p>
            <a:pPr marL="285750" indent="-285750">
              <a:buChar char="•"/>
            </a:pPr>
            <a:endParaRPr lang="en-US" sz="1600" b="0" dirty="0">
              <a:solidFill>
                <a:schemeClr val="tx1"/>
              </a:solidFill>
              <a:latin typeface="+mn-lt"/>
              <a:cs typeface="Calibri"/>
            </a:endParaRPr>
          </a:p>
          <a:p>
            <a:pPr marL="285750" indent="-285750">
              <a:buChar char="•"/>
            </a:pPr>
            <a:endParaRPr lang="en-US" sz="1600" b="0" dirty="0">
              <a:solidFill>
                <a:schemeClr val="tx1"/>
              </a:solidFill>
              <a:latin typeface="+mn-lt"/>
              <a:cs typeface="Calibri"/>
            </a:endParaRPr>
          </a:p>
          <a:p>
            <a:pPr marL="285750" indent="-285750">
              <a:buChar char="•"/>
            </a:pPr>
            <a:endParaRPr lang="en-US" sz="1600" b="0" dirty="0">
              <a:solidFill>
                <a:schemeClr val="tx1"/>
              </a:solidFill>
              <a:latin typeface="+mn-lt"/>
              <a:cs typeface="Calibri"/>
            </a:endParaRPr>
          </a:p>
          <a:p>
            <a:endParaRPr lang="en-US" sz="1600" b="0" dirty="0">
              <a:solidFill>
                <a:schemeClr val="tx1"/>
              </a:solidFill>
              <a:latin typeface="+mn-lt"/>
              <a:cs typeface="Calibri"/>
            </a:endParaRPr>
          </a:p>
        </p:txBody>
      </p:sp>
      <p:sp>
        <p:nvSpPr>
          <p:cNvPr id="7" name="Slide Number Placeholder 6">
            <a:extLst>
              <a:ext uri="{FF2B5EF4-FFF2-40B4-BE49-F238E27FC236}">
                <a16:creationId xmlns:a16="http://schemas.microsoft.com/office/drawing/2014/main" id="{B59719EC-4CB1-4247-9097-F1A345382663}"/>
              </a:ext>
            </a:extLst>
          </p:cNvPr>
          <p:cNvSpPr>
            <a:spLocks noGrp="1"/>
          </p:cNvSpPr>
          <p:nvPr>
            <p:ph type="sldNum" sz="quarter" idx="12"/>
          </p:nvPr>
        </p:nvSpPr>
        <p:spPr/>
        <p:txBody>
          <a:bodyPr anchor="b">
            <a:normAutofit/>
          </a:bodyPr>
          <a:lstStyle/>
          <a:p>
            <a:pPr>
              <a:spcAft>
                <a:spcPts val="600"/>
              </a:spcAft>
            </a:pPr>
            <a:fld id="{A2885E78-1F86-4A3D-9EE1-B0103B1CEF15}" type="slidenum">
              <a:rPr lang="en-US" smtClean="0"/>
              <a:pPr>
                <a:spcAft>
                  <a:spcPts val="600"/>
                </a:spcAft>
              </a:pPr>
              <a:t>28</a:t>
            </a:fld>
            <a:endParaRPr lang="en-US"/>
          </a:p>
        </p:txBody>
      </p:sp>
      <p:sp>
        <p:nvSpPr>
          <p:cNvPr id="14" name="Text Placeholder 13">
            <a:extLst>
              <a:ext uri="{FF2B5EF4-FFF2-40B4-BE49-F238E27FC236}">
                <a16:creationId xmlns:a16="http://schemas.microsoft.com/office/drawing/2014/main" id="{37FE5FA6-A72C-464B-933A-946973DE9EAE}"/>
              </a:ext>
            </a:extLst>
          </p:cNvPr>
          <p:cNvSpPr>
            <a:spLocks noGrp="1"/>
          </p:cNvSpPr>
          <p:nvPr>
            <p:ph type="body" sz="quarter" idx="14"/>
          </p:nvPr>
        </p:nvSpPr>
        <p:spPr>
          <a:xfrm>
            <a:off x="376690" y="981198"/>
            <a:ext cx="8229600" cy="1097280"/>
          </a:xfrm>
        </p:spPr>
        <p:txBody>
          <a:bodyPr vert="horz" lIns="0" tIns="0" rIns="91440" bIns="45720" rtlCol="0" anchor="t">
            <a:noAutofit/>
          </a:bodyPr>
          <a:lstStyle/>
          <a:p>
            <a:pPr algn="ctr"/>
            <a:r>
              <a:rPr lang="en-US" b="1" dirty="0">
                <a:cs typeface="Calibri"/>
              </a:rPr>
              <a:t>Properly disposing of test components is important to minimizing risk of an amplicon release</a:t>
            </a:r>
          </a:p>
        </p:txBody>
      </p:sp>
      <p:pic>
        <p:nvPicPr>
          <p:cNvPr id="17" name="Picture 2">
            <a:extLst>
              <a:ext uri="{FF2B5EF4-FFF2-40B4-BE49-F238E27FC236}">
                <a16:creationId xmlns:a16="http://schemas.microsoft.com/office/drawing/2014/main" id="{AEB0CB8E-743B-4A95-9C66-F6533E7A0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77" y="2411395"/>
            <a:ext cx="1708600" cy="125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a:extLst>
              <a:ext uri="{FF2B5EF4-FFF2-40B4-BE49-F238E27FC236}">
                <a16:creationId xmlns:a16="http://schemas.microsoft.com/office/drawing/2014/main" id="{C1CD8C83-2B19-4411-A9C9-367ECB1AEA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381" y="4863953"/>
            <a:ext cx="1816328" cy="134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8060866-27EF-405F-A72F-08121F08D9C2}"/>
              </a:ext>
            </a:extLst>
          </p:cNvPr>
          <p:cNvPicPr>
            <a:picLocks noChangeAspect="1"/>
          </p:cNvPicPr>
          <p:nvPr/>
        </p:nvPicPr>
        <p:blipFill rotWithShape="1">
          <a:blip r:embed="rId5"/>
          <a:srcRect b="1051"/>
          <a:stretch/>
        </p:blipFill>
        <p:spPr>
          <a:xfrm>
            <a:off x="1586160" y="4863954"/>
            <a:ext cx="1188061" cy="1503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51036DB2-E24E-4494-96BD-3C09F34B29B0}"/>
              </a:ext>
            </a:extLst>
          </p:cNvPr>
          <p:cNvPicPr>
            <a:picLocks noChangeAspect="1"/>
          </p:cNvPicPr>
          <p:nvPr/>
        </p:nvPicPr>
        <p:blipFill rotWithShape="1">
          <a:blip r:embed="rId6"/>
          <a:srcRect b="2391"/>
          <a:stretch/>
        </p:blipFill>
        <p:spPr>
          <a:xfrm>
            <a:off x="2903560" y="4863953"/>
            <a:ext cx="1188062" cy="1503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0DF0DE3F-E74A-42FA-99CC-F08E460A0669}"/>
              </a:ext>
            </a:extLst>
          </p:cNvPr>
          <p:cNvPicPr>
            <a:picLocks noChangeAspect="1"/>
          </p:cNvPicPr>
          <p:nvPr/>
        </p:nvPicPr>
        <p:blipFill>
          <a:blip r:embed="rId7"/>
          <a:stretch>
            <a:fillRect/>
          </a:stretch>
        </p:blipFill>
        <p:spPr>
          <a:xfrm>
            <a:off x="4277010" y="4863953"/>
            <a:ext cx="1147983" cy="15034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140CB3AA-9C75-4EAD-887B-E3163E67CDE0}"/>
              </a:ext>
            </a:extLst>
          </p:cNvPr>
          <p:cNvPicPr>
            <a:picLocks noChangeAspect="1"/>
          </p:cNvPicPr>
          <p:nvPr/>
        </p:nvPicPr>
        <p:blipFill>
          <a:blip r:embed="rId8"/>
          <a:stretch>
            <a:fillRect/>
          </a:stretch>
        </p:blipFill>
        <p:spPr>
          <a:xfrm>
            <a:off x="6953189" y="2411394"/>
            <a:ext cx="1226461" cy="1123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Content Placeholder 6">
            <a:extLst>
              <a:ext uri="{FF2B5EF4-FFF2-40B4-BE49-F238E27FC236}">
                <a16:creationId xmlns:a16="http://schemas.microsoft.com/office/drawing/2014/main" id="{8786EB47-CC22-4766-93A0-D4DE8C806422}"/>
              </a:ext>
            </a:extLst>
          </p:cNvPr>
          <p:cNvPicPr>
            <a:picLocks noChangeAspect="1"/>
          </p:cNvPicPr>
          <p:nvPr/>
        </p:nvPicPr>
        <p:blipFill rotWithShape="1">
          <a:blip r:embed="rId9"/>
          <a:srcRect l="876" t="9697" r="75297" b="6995"/>
          <a:stretch/>
        </p:blipFill>
        <p:spPr>
          <a:xfrm>
            <a:off x="2618778" y="2443836"/>
            <a:ext cx="1235656" cy="1110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id="{46DE24C7-1842-455E-9971-CE8F92C52EAD}"/>
              </a:ext>
            </a:extLst>
          </p:cNvPr>
          <p:cNvPicPr>
            <a:picLocks noChangeAspect="1"/>
          </p:cNvPicPr>
          <p:nvPr/>
        </p:nvPicPr>
        <p:blipFill rotWithShape="1">
          <a:blip r:embed="rId9"/>
          <a:srcRect l="37936" t="9034" r="38206" b="7853"/>
          <a:stretch/>
        </p:blipFill>
        <p:spPr>
          <a:xfrm>
            <a:off x="3973554" y="2430979"/>
            <a:ext cx="1228221" cy="11043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a:extLst>
              <a:ext uri="{FF2B5EF4-FFF2-40B4-BE49-F238E27FC236}">
                <a16:creationId xmlns:a16="http://schemas.microsoft.com/office/drawing/2014/main" id="{821D97D4-1B6D-4B5D-A4AB-A72FC295C498}"/>
              </a:ext>
            </a:extLst>
          </p:cNvPr>
          <p:cNvPicPr>
            <a:picLocks noChangeAspect="1"/>
          </p:cNvPicPr>
          <p:nvPr/>
        </p:nvPicPr>
        <p:blipFill rotWithShape="1">
          <a:blip r:embed="rId9"/>
          <a:srcRect l="75427" t="8293" r="1717" b="5441"/>
          <a:stretch/>
        </p:blipFill>
        <p:spPr>
          <a:xfrm>
            <a:off x="5313718" y="2411395"/>
            <a:ext cx="1153709" cy="1123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Arrow: Right 22">
            <a:extLst>
              <a:ext uri="{FF2B5EF4-FFF2-40B4-BE49-F238E27FC236}">
                <a16:creationId xmlns:a16="http://schemas.microsoft.com/office/drawing/2014/main" id="{C84D2B65-F30C-4F44-A9F0-1C1495E2B2EF}"/>
              </a:ext>
            </a:extLst>
          </p:cNvPr>
          <p:cNvSpPr/>
          <p:nvPr/>
        </p:nvSpPr>
        <p:spPr>
          <a:xfrm>
            <a:off x="3714713" y="2999059"/>
            <a:ext cx="333867" cy="98750"/>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97096DF3-99F1-444E-A6B8-F2006631A04E}"/>
              </a:ext>
            </a:extLst>
          </p:cNvPr>
          <p:cNvSpPr/>
          <p:nvPr/>
        </p:nvSpPr>
        <p:spPr>
          <a:xfrm>
            <a:off x="5121337" y="2999059"/>
            <a:ext cx="333867" cy="98750"/>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1069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964F-583A-474B-9FE8-DFD7176BE307}"/>
              </a:ext>
            </a:extLst>
          </p:cNvPr>
          <p:cNvSpPr>
            <a:spLocks noGrp="1"/>
          </p:cNvSpPr>
          <p:nvPr>
            <p:ph type="title"/>
          </p:nvPr>
        </p:nvSpPr>
        <p:spPr/>
        <p:txBody>
          <a:bodyPr/>
          <a:lstStyle/>
          <a:p>
            <a:r>
              <a:rPr lang="en-US" dirty="0"/>
              <a:t>Result Interpretation</a:t>
            </a:r>
            <a:br>
              <a:rPr lang="en-US" dirty="0"/>
            </a:br>
            <a:r>
              <a:rPr lang="en-US" sz="2000" i="1" dirty="0"/>
              <a:t>Quality Control </a:t>
            </a:r>
          </a:p>
        </p:txBody>
      </p:sp>
      <p:sp>
        <p:nvSpPr>
          <p:cNvPr id="3" name="Content Placeholder 2">
            <a:extLst>
              <a:ext uri="{FF2B5EF4-FFF2-40B4-BE49-F238E27FC236}">
                <a16:creationId xmlns:a16="http://schemas.microsoft.com/office/drawing/2014/main" id="{061622CB-0D03-4044-80D8-1C8290C3B05C}"/>
              </a:ext>
            </a:extLst>
          </p:cNvPr>
          <p:cNvSpPr>
            <a:spLocks noGrp="1"/>
          </p:cNvSpPr>
          <p:nvPr>
            <p:ph idx="1"/>
          </p:nvPr>
        </p:nvSpPr>
        <p:spPr>
          <a:xfrm>
            <a:off x="502920" y="1395413"/>
            <a:ext cx="7673789" cy="4754880"/>
          </a:xfrm>
        </p:spPr>
        <p:txBody>
          <a:bodyPr vert="horz" lIns="0" tIns="0" rIns="91440" bIns="45720" rtlCol="0" anchor="t">
            <a:noAutofit/>
          </a:bodyPr>
          <a:lstStyle/>
          <a:p>
            <a:r>
              <a:rPr lang="en-US" dirty="0">
                <a:solidFill>
                  <a:schemeClr val="tx1"/>
                </a:solidFill>
                <a:latin typeface="+mn-lt"/>
                <a:cs typeface="Calibri"/>
              </a:rPr>
              <a:t>QC Test Results </a:t>
            </a:r>
          </a:p>
          <a:p>
            <a:pPr marL="285750" indent="-285750">
              <a:buFont typeface="Arial" panose="020B0604020202020204" pitchFamily="34" charset="0"/>
              <a:buChar char="•"/>
            </a:pPr>
            <a:r>
              <a:rPr lang="en-US" sz="1600" b="0" dirty="0">
                <a:solidFill>
                  <a:schemeClr val="tx1"/>
                </a:solidFill>
                <a:latin typeface="+mn-lt"/>
                <a:cs typeface="Calibri"/>
              </a:rPr>
              <a:t>The ID NOW Instrument reports QC results as "Pass" or "Fail" </a:t>
            </a:r>
          </a:p>
          <a:p>
            <a:pPr marL="285750" indent="-285750">
              <a:buFont typeface="Arial" panose="020B0604020202020204" pitchFamily="34" charset="0"/>
              <a:buChar char="•"/>
            </a:pPr>
            <a:r>
              <a:rPr lang="en-US" sz="1600" b="0" dirty="0">
                <a:solidFill>
                  <a:schemeClr val="tx1"/>
                </a:solidFill>
                <a:latin typeface="+mn-lt"/>
                <a:cs typeface="Calibri"/>
              </a:rPr>
              <a:t>Flu A/B Positive QC pass indicates a positive result for both Influenza A &amp; B</a:t>
            </a:r>
          </a:p>
          <a:p>
            <a:pPr marL="285750" indent="-285750">
              <a:buFont typeface="Arial" panose="020B0604020202020204" pitchFamily="34" charset="0"/>
              <a:buChar char="•"/>
            </a:pPr>
            <a:r>
              <a:rPr lang="en-US" sz="1600" b="0" dirty="0">
                <a:solidFill>
                  <a:schemeClr val="tx1"/>
                </a:solidFill>
                <a:latin typeface="+mn-lt"/>
                <a:cs typeface="Calibri"/>
              </a:rPr>
              <a:t>RSV positive QC pass indicates a positive result for both RSV A and RSV B</a:t>
            </a:r>
          </a:p>
          <a:p>
            <a:pPr lvl="2"/>
            <a:endParaRPr lang="en-US" dirty="0">
              <a:latin typeface="Calibri"/>
              <a:cs typeface="Calibri"/>
            </a:endParaRPr>
          </a:p>
          <a:p>
            <a:pPr marL="285750" indent="-285750">
              <a:buChar char="•"/>
            </a:pPr>
            <a:endParaRPr lang="en-US" b="0" dirty="0">
              <a:solidFill>
                <a:schemeClr val="tx1"/>
              </a:solidFill>
              <a:latin typeface="Georgia"/>
              <a:cs typeface="Calibri"/>
            </a:endParaRPr>
          </a:p>
          <a:p>
            <a:pPr marL="228600" lvl="2" indent="0">
              <a:buNone/>
            </a:pPr>
            <a:endParaRPr lang="en-US" sz="1400" dirty="0">
              <a:latin typeface="Georgia"/>
              <a:cs typeface="Calibri"/>
            </a:endParaRPr>
          </a:p>
          <a:p>
            <a:pPr marL="228600" lvl="2" indent="0">
              <a:buNone/>
            </a:pPr>
            <a:endParaRPr lang="en-US" sz="1400" dirty="0">
              <a:latin typeface="Georgia"/>
              <a:cs typeface="Calibri"/>
            </a:endParaRPr>
          </a:p>
          <a:p>
            <a:pPr marL="228600" lvl="2" indent="0">
              <a:buNone/>
            </a:pPr>
            <a:endParaRPr lang="en-US" sz="1400" dirty="0">
              <a:latin typeface="Georgia"/>
              <a:cs typeface="Calibri"/>
            </a:endParaRPr>
          </a:p>
          <a:p>
            <a:pPr marL="228600" lvl="2" indent="0">
              <a:buNone/>
            </a:pPr>
            <a:endParaRPr lang="en-US" sz="1400" dirty="0">
              <a:latin typeface="Georgia"/>
              <a:cs typeface="Calibri"/>
            </a:endParaRPr>
          </a:p>
          <a:p>
            <a:pPr marL="228600" lvl="2" indent="0">
              <a:buNone/>
            </a:pPr>
            <a:endParaRPr lang="en-US" sz="1400" dirty="0">
              <a:latin typeface="Georgia"/>
              <a:cs typeface="Calibri"/>
            </a:endParaRPr>
          </a:p>
          <a:p>
            <a:pPr algn="ctr"/>
            <a:endParaRPr lang="en-US" b="0" dirty="0">
              <a:solidFill>
                <a:schemeClr val="tx1"/>
              </a:solidFill>
              <a:latin typeface="Georgia"/>
              <a:cs typeface="Calibri"/>
            </a:endParaRPr>
          </a:p>
          <a:p>
            <a:pPr algn="ctr"/>
            <a:r>
              <a:rPr lang="en-US" b="0" dirty="0">
                <a:solidFill>
                  <a:schemeClr val="tx1"/>
                </a:solidFill>
                <a:latin typeface="Georgia"/>
                <a:cs typeface="Calibri"/>
              </a:rPr>
              <a:t>If the correct control results are not obtained, contact Technical Support before testing patient specimens </a:t>
            </a:r>
          </a:p>
          <a:p>
            <a:pPr marL="285750" indent="-285750">
              <a:buChar char="•"/>
            </a:pPr>
            <a:endParaRPr lang="en-US" dirty="0">
              <a:solidFill>
                <a:schemeClr val="tx1"/>
              </a:solidFill>
              <a:latin typeface="Georgia"/>
              <a:cs typeface="Calibri"/>
            </a:endParaRPr>
          </a:p>
        </p:txBody>
      </p:sp>
      <p:sp>
        <p:nvSpPr>
          <p:cNvPr id="6" name="Slide Number Placeholder 5">
            <a:extLst>
              <a:ext uri="{FF2B5EF4-FFF2-40B4-BE49-F238E27FC236}">
                <a16:creationId xmlns:a16="http://schemas.microsoft.com/office/drawing/2014/main" id="{7A5B03C5-1D6E-4BE9-8DC3-A1592A8B92FB}"/>
              </a:ext>
            </a:extLst>
          </p:cNvPr>
          <p:cNvSpPr>
            <a:spLocks noGrp="1"/>
          </p:cNvSpPr>
          <p:nvPr>
            <p:ph type="sldNum" sz="quarter" idx="12"/>
          </p:nvPr>
        </p:nvSpPr>
        <p:spPr/>
        <p:txBody>
          <a:bodyPr/>
          <a:lstStyle/>
          <a:p>
            <a:fld id="{A2885E78-1F86-4A3D-9EE1-B0103B1CEF15}" type="slidenum">
              <a:rPr lang="en-US" smtClean="0">
                <a:solidFill>
                  <a:srgbClr val="000000"/>
                </a:solidFill>
              </a:rPr>
              <a:pPr/>
              <a:t>29</a:t>
            </a:fld>
            <a:endParaRPr lang="en-US">
              <a:solidFill>
                <a:srgbClr val="000000"/>
              </a:solidFill>
            </a:endParaRPr>
          </a:p>
        </p:txBody>
      </p:sp>
      <p:pic>
        <p:nvPicPr>
          <p:cNvPr id="4" name="Picture 3">
            <a:extLst>
              <a:ext uri="{FF2B5EF4-FFF2-40B4-BE49-F238E27FC236}">
                <a16:creationId xmlns:a16="http://schemas.microsoft.com/office/drawing/2014/main" id="{7B8D63F7-4147-429B-89F0-879F9D2CE8A8}"/>
              </a:ext>
            </a:extLst>
          </p:cNvPr>
          <p:cNvPicPr>
            <a:picLocks noChangeAspect="1"/>
          </p:cNvPicPr>
          <p:nvPr/>
        </p:nvPicPr>
        <p:blipFill>
          <a:blip r:embed="rId2"/>
          <a:stretch>
            <a:fillRect/>
          </a:stretch>
        </p:blipFill>
        <p:spPr>
          <a:xfrm>
            <a:off x="1749257" y="2934660"/>
            <a:ext cx="2312996" cy="1716614"/>
          </a:xfrm>
          <a:prstGeom prst="rect">
            <a:avLst/>
          </a:prstGeom>
        </p:spPr>
      </p:pic>
      <p:pic>
        <p:nvPicPr>
          <p:cNvPr id="5" name="Picture 4">
            <a:extLst>
              <a:ext uri="{FF2B5EF4-FFF2-40B4-BE49-F238E27FC236}">
                <a16:creationId xmlns:a16="http://schemas.microsoft.com/office/drawing/2014/main" id="{6401E9CC-3965-4AAA-8584-7FC9659B455B}"/>
              </a:ext>
            </a:extLst>
          </p:cNvPr>
          <p:cNvPicPr>
            <a:picLocks noChangeAspect="1"/>
          </p:cNvPicPr>
          <p:nvPr/>
        </p:nvPicPr>
        <p:blipFill>
          <a:blip r:embed="rId3"/>
          <a:stretch>
            <a:fillRect/>
          </a:stretch>
        </p:blipFill>
        <p:spPr>
          <a:xfrm>
            <a:off x="4339814" y="2918999"/>
            <a:ext cx="2312996" cy="1748851"/>
          </a:xfrm>
          <a:prstGeom prst="rect">
            <a:avLst/>
          </a:prstGeom>
        </p:spPr>
      </p:pic>
    </p:spTree>
    <p:extLst>
      <p:ext uri="{BB962C8B-B14F-4D97-AF65-F5344CB8AC3E}">
        <p14:creationId xmlns:p14="http://schemas.microsoft.com/office/powerpoint/2010/main" val="354829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E1F0-0AC8-4AE5-8A17-CCD42EC23BA8}"/>
              </a:ext>
            </a:extLst>
          </p:cNvPr>
          <p:cNvSpPr>
            <a:spLocks noGrp="1"/>
          </p:cNvSpPr>
          <p:nvPr>
            <p:ph type="title"/>
          </p:nvPr>
        </p:nvSpPr>
        <p:spPr/>
        <p:txBody>
          <a:bodyPr/>
          <a:lstStyle/>
          <a:p>
            <a:r>
              <a:rPr lang="en-US" dirty="0"/>
              <a:t>Intended Use </a:t>
            </a:r>
          </a:p>
        </p:txBody>
      </p:sp>
      <p:graphicFrame>
        <p:nvGraphicFramePr>
          <p:cNvPr id="7" name="Table 7">
            <a:extLst>
              <a:ext uri="{FF2B5EF4-FFF2-40B4-BE49-F238E27FC236}">
                <a16:creationId xmlns:a16="http://schemas.microsoft.com/office/drawing/2014/main" id="{BF43A574-12B2-4ADC-A4CB-792EF7B0AED8}"/>
              </a:ext>
            </a:extLst>
          </p:cNvPr>
          <p:cNvGraphicFramePr>
            <a:graphicFrameLocks noGrp="1"/>
          </p:cNvGraphicFramePr>
          <p:nvPr>
            <p:ph idx="1"/>
          </p:nvPr>
        </p:nvGraphicFramePr>
        <p:xfrm>
          <a:off x="502920" y="1276350"/>
          <a:ext cx="8229600" cy="2169160"/>
        </p:xfrm>
        <a:graphic>
          <a:graphicData uri="http://schemas.openxmlformats.org/drawingml/2006/table">
            <a:tbl>
              <a:tblPr firstRow="1" bandRow="1">
                <a:tableStyleId>{5C22544A-7EE6-4342-B048-85BDC9FD1C3A}</a:tableStyleId>
              </a:tblPr>
              <a:tblGrid>
                <a:gridCol w="2002155">
                  <a:extLst>
                    <a:ext uri="{9D8B030D-6E8A-4147-A177-3AD203B41FA5}">
                      <a16:colId xmlns:a16="http://schemas.microsoft.com/office/drawing/2014/main" val="1112325636"/>
                    </a:ext>
                  </a:extLst>
                </a:gridCol>
                <a:gridCol w="6227445">
                  <a:extLst>
                    <a:ext uri="{9D8B030D-6E8A-4147-A177-3AD203B41FA5}">
                      <a16:colId xmlns:a16="http://schemas.microsoft.com/office/drawing/2014/main" val="3059282976"/>
                    </a:ext>
                  </a:extLst>
                </a:gridCol>
              </a:tblGrid>
              <a:tr h="370840">
                <a:tc>
                  <a:txBody>
                    <a:bodyPr/>
                    <a:lstStyle/>
                    <a:p>
                      <a:pPr algn="ctr"/>
                      <a:r>
                        <a:rPr lang="en-US" sz="1400" dirty="0"/>
                        <a:t>Assay Type </a:t>
                      </a:r>
                    </a:p>
                  </a:txBody>
                  <a:tcPr/>
                </a:tc>
                <a:tc>
                  <a:txBody>
                    <a:bodyPr/>
                    <a:lstStyle/>
                    <a:p>
                      <a:pPr algn="ctr"/>
                      <a:r>
                        <a:rPr lang="en-US" sz="1400" dirty="0"/>
                        <a:t>Intended Use Statement </a:t>
                      </a:r>
                    </a:p>
                  </a:txBody>
                  <a:tcPr/>
                </a:tc>
                <a:extLst>
                  <a:ext uri="{0D108BD9-81ED-4DB2-BD59-A6C34878D82A}">
                    <a16:rowId xmlns:a16="http://schemas.microsoft.com/office/drawing/2014/main" val="3375785786"/>
                  </a:ext>
                </a:extLst>
              </a:tr>
              <a:tr h="370840">
                <a:tc>
                  <a:txBody>
                    <a:bodyPr/>
                    <a:lstStyle/>
                    <a:p>
                      <a:r>
                        <a:rPr lang="en-US" sz="1400" b="1" dirty="0"/>
                        <a:t>ID NOW™ Strep A 2 </a:t>
                      </a:r>
                    </a:p>
                  </a:txBody>
                  <a:tcPr/>
                </a:tc>
                <a:tc>
                  <a:txBody>
                    <a:bodyPr/>
                    <a:lstStyle/>
                    <a:p>
                      <a:r>
                        <a:rPr lang="en-US" sz="1400" dirty="0"/>
                        <a:t>ID NOW™ Strep A 2 is a rapid, instrument-based, molecular in vitro diagnostic test utilizing isothermal nucleic acid amplification technology for the qualitative detection of Streptococcus pyogenes, Group A Streptococcus bacterial nucleic acid in throat swab specimens obtained from patients with signs and symptoms of pharyngitis. </a:t>
                      </a:r>
                    </a:p>
                    <a:p>
                      <a:endParaRPr lang="en-US" sz="1400" dirty="0"/>
                    </a:p>
                    <a:p>
                      <a:r>
                        <a:rPr lang="en-US" sz="1400" dirty="0"/>
                        <a:t>It is intended to aid in the rapid diagnosis of Group A Streptococcus bacterial infections</a:t>
                      </a:r>
                    </a:p>
                  </a:txBody>
                  <a:tcPr/>
                </a:tc>
                <a:extLst>
                  <a:ext uri="{0D108BD9-81ED-4DB2-BD59-A6C34878D82A}">
                    <a16:rowId xmlns:a16="http://schemas.microsoft.com/office/drawing/2014/main" val="4169760767"/>
                  </a:ext>
                </a:extLst>
              </a:tr>
            </a:tbl>
          </a:graphicData>
        </a:graphic>
      </p:graphicFrame>
      <p:sp>
        <p:nvSpPr>
          <p:cNvPr id="4" name="Date Placeholder 3">
            <a:extLst>
              <a:ext uri="{FF2B5EF4-FFF2-40B4-BE49-F238E27FC236}">
                <a16:creationId xmlns:a16="http://schemas.microsoft.com/office/drawing/2014/main" id="{31BF3899-36B5-4424-8AE1-6B1509E036CA}"/>
              </a:ext>
            </a:extLst>
          </p:cNvPr>
          <p:cNvSpPr>
            <a:spLocks noGrp="1"/>
          </p:cNvSpPr>
          <p:nvPr>
            <p:ph type="dt" sz="half" idx="10"/>
          </p:nvPr>
        </p:nvSpPr>
        <p:spPr/>
        <p:txBody>
          <a:bodyPr/>
          <a:lstStyle/>
          <a:p>
            <a:fld id="{4774A9AD-79CC-4D89-AD87-995A0443AF38}" type="datetime4">
              <a:rPr lang="en-US" smtClean="0">
                <a:solidFill>
                  <a:srgbClr val="000000"/>
                </a:solidFill>
              </a:rPr>
              <a:t>June 5, 2024</a:t>
            </a:fld>
            <a:endParaRPr lang="en-US">
              <a:solidFill>
                <a:srgbClr val="000000"/>
              </a:solidFill>
            </a:endParaRPr>
          </a:p>
        </p:txBody>
      </p:sp>
      <p:sp>
        <p:nvSpPr>
          <p:cNvPr id="5" name="Footer Placeholder 4">
            <a:extLst>
              <a:ext uri="{FF2B5EF4-FFF2-40B4-BE49-F238E27FC236}">
                <a16:creationId xmlns:a16="http://schemas.microsoft.com/office/drawing/2014/main" id="{DBB0D86B-519F-4164-B2CC-384FDC4BD73F}"/>
              </a:ext>
            </a:extLst>
          </p:cNvPr>
          <p:cNvSpPr>
            <a:spLocks noGrp="1"/>
          </p:cNvSpPr>
          <p:nvPr>
            <p:ph type="ftr" sz="quarter" idx="11"/>
          </p:nvPr>
        </p:nvSpPr>
        <p:spPr/>
        <p:txBody>
          <a:bodyPr/>
          <a:lstStyle/>
          <a:p>
            <a:r>
              <a:rPr lang="en-US">
                <a:solidFill>
                  <a:srgbClr val="000000"/>
                </a:solidFill>
              </a:rPr>
              <a:t>ARDx Standard Template</a:t>
            </a:r>
          </a:p>
        </p:txBody>
      </p:sp>
      <p:sp>
        <p:nvSpPr>
          <p:cNvPr id="6" name="Slide Number Placeholder 5">
            <a:extLst>
              <a:ext uri="{FF2B5EF4-FFF2-40B4-BE49-F238E27FC236}">
                <a16:creationId xmlns:a16="http://schemas.microsoft.com/office/drawing/2014/main" id="{54A98826-79C9-419F-84C5-2ED8F4AE680B}"/>
              </a:ext>
            </a:extLst>
          </p:cNvPr>
          <p:cNvSpPr>
            <a:spLocks noGrp="1"/>
          </p:cNvSpPr>
          <p:nvPr>
            <p:ph type="sldNum" sz="quarter" idx="12"/>
          </p:nvPr>
        </p:nvSpPr>
        <p:spPr/>
        <p:txBody>
          <a:bodyPr/>
          <a:lstStyle/>
          <a:p>
            <a:fld id="{A2885E78-1F86-4A3D-9EE1-B0103B1CEF15}"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288398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3033-0C76-4EA9-B6BC-8CAB928E23BC}"/>
              </a:ext>
            </a:extLst>
          </p:cNvPr>
          <p:cNvSpPr>
            <a:spLocks noGrp="1"/>
          </p:cNvSpPr>
          <p:nvPr>
            <p:ph type="title"/>
          </p:nvPr>
        </p:nvSpPr>
        <p:spPr/>
        <p:txBody>
          <a:bodyPr/>
          <a:lstStyle/>
          <a:p>
            <a:r>
              <a:rPr lang="en-US" dirty="0"/>
              <a:t>Result Interpretation </a:t>
            </a:r>
            <a:r>
              <a:rPr lang="en-US" sz="2800" dirty="0"/>
              <a:t/>
            </a:r>
            <a:br>
              <a:rPr lang="en-US" sz="2800" dirty="0"/>
            </a:br>
            <a:r>
              <a:rPr lang="en-US" sz="2000" i="1" dirty="0"/>
              <a:t>Influenza A&amp;B 2</a:t>
            </a:r>
            <a:endParaRPr lang="en-US" sz="2800" i="1" dirty="0"/>
          </a:p>
        </p:txBody>
      </p:sp>
      <p:sp>
        <p:nvSpPr>
          <p:cNvPr id="7" name="Slide Number Placeholder 6">
            <a:extLst>
              <a:ext uri="{FF2B5EF4-FFF2-40B4-BE49-F238E27FC236}">
                <a16:creationId xmlns:a16="http://schemas.microsoft.com/office/drawing/2014/main" id="{014B13C2-13D5-4293-B378-C3161F75D2FE}"/>
              </a:ext>
            </a:extLst>
          </p:cNvPr>
          <p:cNvSpPr>
            <a:spLocks noGrp="1"/>
          </p:cNvSpPr>
          <p:nvPr>
            <p:ph type="sldNum" sz="quarter" idx="12"/>
          </p:nvPr>
        </p:nvSpPr>
        <p:spPr/>
        <p:txBody>
          <a:bodyPr/>
          <a:lstStyle/>
          <a:p>
            <a:fld id="{A2885E78-1F86-4A3D-9EE1-B0103B1CEF15}" type="slidenum">
              <a:rPr lang="en-US" smtClean="0">
                <a:solidFill>
                  <a:srgbClr val="000000"/>
                </a:solidFill>
              </a:rPr>
              <a:pPr/>
              <a:t>30</a:t>
            </a:fld>
            <a:endParaRPr lang="en-US">
              <a:solidFill>
                <a:srgbClr val="000000"/>
              </a:solidFill>
            </a:endParaRPr>
          </a:p>
        </p:txBody>
      </p:sp>
      <p:sp>
        <p:nvSpPr>
          <p:cNvPr id="9" name="Content Placeholder 2">
            <a:extLst>
              <a:ext uri="{FF2B5EF4-FFF2-40B4-BE49-F238E27FC236}">
                <a16:creationId xmlns:a16="http://schemas.microsoft.com/office/drawing/2014/main" id="{CCFD587A-EEFB-4AA3-AA08-2902303D0F06}"/>
              </a:ext>
            </a:extLst>
          </p:cNvPr>
          <p:cNvSpPr>
            <a:spLocks noGrp="1"/>
          </p:cNvSpPr>
          <p:nvPr>
            <p:ph sz="half" idx="1"/>
          </p:nvPr>
        </p:nvSpPr>
        <p:spPr>
          <a:xfrm>
            <a:off x="502920" y="1855796"/>
            <a:ext cx="3968226" cy="2261335"/>
          </a:xfrm>
        </p:spPr>
        <p:txBody>
          <a:bodyPr vert="horz" lIns="0" tIns="0" rIns="91440" bIns="45720" rtlCol="0" anchor="t">
            <a:noAutofit/>
          </a:bodyPr>
          <a:lstStyle/>
          <a:p>
            <a:r>
              <a:rPr lang="en-US" dirty="0">
                <a:solidFill>
                  <a:schemeClr val="tx1"/>
                </a:solidFill>
                <a:latin typeface="+mn-lt"/>
                <a:cs typeface="Calibri"/>
              </a:rPr>
              <a:t>Patient Test Results</a:t>
            </a:r>
            <a:endParaRPr lang="en-US" dirty="0">
              <a:solidFill>
                <a:schemeClr val="tx1"/>
              </a:solidFill>
              <a:latin typeface="Calibri"/>
              <a:cs typeface="Calibri"/>
            </a:endParaRPr>
          </a:p>
          <a:p>
            <a:pPr marL="685800" lvl="2" indent="-285750">
              <a:buFont typeface="Arial,Sans-Serif"/>
              <a:buChar char="•"/>
            </a:pPr>
            <a:r>
              <a:rPr lang="en-US" b="1" dirty="0">
                <a:solidFill>
                  <a:schemeClr val="bg2"/>
                </a:solidFill>
                <a:latin typeface="Georgia"/>
                <a:cs typeface="Calibri"/>
              </a:rPr>
              <a:t>Positive</a:t>
            </a:r>
            <a:r>
              <a:rPr lang="en-US" b="1" dirty="0">
                <a:solidFill>
                  <a:schemeClr val="bg2">
                    <a:lumMod val="75000"/>
                  </a:schemeClr>
                </a:solidFill>
                <a:latin typeface="Georgia"/>
                <a:cs typeface="Calibri"/>
              </a:rPr>
              <a:t>:</a:t>
            </a:r>
            <a:r>
              <a:rPr lang="en-US" dirty="0">
                <a:latin typeface="Georgia"/>
                <a:cs typeface="Calibri"/>
              </a:rPr>
              <a:t> Viral RNA detected </a:t>
            </a:r>
          </a:p>
          <a:p>
            <a:pPr marL="685800" lvl="2" indent="-285750">
              <a:buFont typeface="Arial,Sans-Serif"/>
              <a:buChar char="•"/>
            </a:pPr>
            <a:r>
              <a:rPr lang="en-US" b="1" dirty="0">
                <a:solidFill>
                  <a:schemeClr val="bg2">
                    <a:lumMod val="75000"/>
                  </a:schemeClr>
                </a:solidFill>
                <a:latin typeface="Georgia"/>
                <a:cs typeface="Calibri"/>
              </a:rPr>
              <a:t>Negative:</a:t>
            </a:r>
            <a:r>
              <a:rPr lang="en-US" dirty="0">
                <a:latin typeface="Georgia"/>
                <a:cs typeface="Calibri"/>
              </a:rPr>
              <a:t> Viral RNA not detected</a:t>
            </a:r>
          </a:p>
          <a:p>
            <a:pPr marL="685800" lvl="2" indent="-285750">
              <a:buFont typeface="Arial,Sans-Serif"/>
              <a:buChar char="•"/>
            </a:pPr>
            <a:r>
              <a:rPr lang="en-US" b="1" dirty="0">
                <a:solidFill>
                  <a:schemeClr val="bg2">
                    <a:lumMod val="75000"/>
                  </a:schemeClr>
                </a:solidFill>
                <a:latin typeface="Georgia"/>
                <a:cs typeface="Calibri"/>
              </a:rPr>
              <a:t>Dual Positive: </a:t>
            </a:r>
            <a:r>
              <a:rPr lang="en-US" dirty="0">
                <a:latin typeface="Georgia"/>
                <a:cs typeface="Calibri"/>
              </a:rPr>
              <a:t>Flu A Viral RNA detected; Flu B Viral RNA detected</a:t>
            </a:r>
          </a:p>
          <a:p>
            <a:pPr marL="685800" lvl="2" indent="-285750">
              <a:buFont typeface="Arial,Sans-Serif"/>
              <a:buChar char="•"/>
            </a:pPr>
            <a:r>
              <a:rPr lang="en-US" b="1" dirty="0">
                <a:solidFill>
                  <a:schemeClr val="bg2">
                    <a:lumMod val="75000"/>
                  </a:schemeClr>
                </a:solidFill>
                <a:latin typeface="Georgia"/>
                <a:cs typeface="Calibri"/>
              </a:rPr>
              <a:t>Invalid:</a:t>
            </a:r>
            <a:r>
              <a:rPr lang="en-US" dirty="0">
                <a:latin typeface="Georgia"/>
                <a:cs typeface="Calibri"/>
              </a:rPr>
              <a:t> Presence or absence of viral RNA cannot be determined</a:t>
            </a:r>
          </a:p>
          <a:p>
            <a:pPr marL="228600" lvl="2" indent="0">
              <a:buNone/>
            </a:pPr>
            <a:endParaRPr lang="en-US" dirty="0">
              <a:latin typeface="Georgia"/>
              <a:cs typeface="Calibri"/>
            </a:endParaRPr>
          </a:p>
          <a:p>
            <a:pPr marL="228600" lvl="2" indent="0">
              <a:buNone/>
            </a:pPr>
            <a:endParaRPr lang="en-US" sz="1600" b="0" dirty="0">
              <a:latin typeface="+mn-lt"/>
              <a:ea typeface="+mn-lt"/>
              <a:cs typeface="Calibri"/>
            </a:endParaRPr>
          </a:p>
          <a:p>
            <a:pPr>
              <a:buNone/>
            </a:pPr>
            <a:endParaRPr lang="en-US" sz="1600" b="0" dirty="0">
              <a:latin typeface="+mn-lt"/>
              <a:ea typeface="+mn-lt"/>
              <a:cs typeface="+mn-lt"/>
            </a:endParaRPr>
          </a:p>
          <a:p>
            <a:pPr lvl="2">
              <a:buNone/>
            </a:pPr>
            <a:endParaRPr lang="en-US" sz="1600" b="0" dirty="0">
              <a:solidFill>
                <a:srgbClr val="000000"/>
              </a:solidFill>
              <a:latin typeface="Georgia"/>
              <a:cs typeface="Calibri"/>
            </a:endParaRPr>
          </a:p>
          <a:p>
            <a:pPr lvl="2"/>
            <a:endParaRPr lang="en-US" sz="1600" b="0" dirty="0">
              <a:solidFill>
                <a:srgbClr val="000000"/>
              </a:solidFill>
              <a:latin typeface="Georgia"/>
            </a:endParaRPr>
          </a:p>
          <a:p>
            <a:endParaRPr lang="en-US" sz="1600" b="0" dirty="0">
              <a:solidFill>
                <a:srgbClr val="00A5DE"/>
              </a:solidFill>
              <a:latin typeface="Calibri"/>
            </a:endParaRPr>
          </a:p>
          <a:p>
            <a:endParaRPr lang="en-US" sz="1600" b="0" dirty="0">
              <a:solidFill>
                <a:schemeClr val="tx1"/>
              </a:solidFill>
              <a:latin typeface="+mn-lt"/>
            </a:endParaRPr>
          </a:p>
          <a:p>
            <a:pPr marL="285750" indent="-285750">
              <a:buChar char="•"/>
            </a:pPr>
            <a:endParaRPr lang="en-US" b="0" dirty="0">
              <a:solidFill>
                <a:schemeClr val="tx1"/>
              </a:solidFill>
              <a:latin typeface="+mn-lt"/>
            </a:endParaRPr>
          </a:p>
          <a:p>
            <a:endParaRPr lang="en-US" b="0" dirty="0">
              <a:solidFill>
                <a:schemeClr val="tx1"/>
              </a:solidFill>
              <a:latin typeface="Georgia"/>
            </a:endParaRPr>
          </a:p>
          <a:p>
            <a:endParaRPr lang="en-US" b="0" dirty="0">
              <a:solidFill>
                <a:schemeClr val="tx1"/>
              </a:solidFill>
              <a:latin typeface="+mn-lt"/>
            </a:endParaRPr>
          </a:p>
          <a:p>
            <a:endParaRPr lang="en-US" b="0" dirty="0">
              <a:solidFill>
                <a:schemeClr val="tx1"/>
              </a:solidFill>
              <a:latin typeface="+mn-lt"/>
            </a:endParaRPr>
          </a:p>
          <a:p>
            <a:endParaRPr lang="en-US" sz="1600" b="0" dirty="0">
              <a:solidFill>
                <a:schemeClr val="tx1"/>
              </a:solidFill>
              <a:latin typeface="+mn-lt"/>
            </a:endParaRPr>
          </a:p>
          <a:p>
            <a:endParaRPr lang="en-US" b="0" dirty="0">
              <a:solidFill>
                <a:schemeClr val="tx1"/>
              </a:solidFill>
              <a:latin typeface="+mn-lt"/>
            </a:endParaRPr>
          </a:p>
        </p:txBody>
      </p:sp>
      <p:pic>
        <p:nvPicPr>
          <p:cNvPr id="23" name="Picture 22">
            <a:extLst>
              <a:ext uri="{FF2B5EF4-FFF2-40B4-BE49-F238E27FC236}">
                <a16:creationId xmlns:a16="http://schemas.microsoft.com/office/drawing/2014/main" id="{1D64A221-2C93-4FD1-813B-05EC22027E9A}"/>
              </a:ext>
            </a:extLst>
          </p:cNvPr>
          <p:cNvPicPr>
            <a:picLocks noChangeAspect="1"/>
          </p:cNvPicPr>
          <p:nvPr/>
        </p:nvPicPr>
        <p:blipFill>
          <a:blip r:embed="rId2"/>
          <a:stretch>
            <a:fillRect/>
          </a:stretch>
        </p:blipFill>
        <p:spPr>
          <a:xfrm>
            <a:off x="4572000" y="1811517"/>
            <a:ext cx="2060835" cy="1523040"/>
          </a:xfrm>
          <a:prstGeom prst="rect">
            <a:avLst/>
          </a:prstGeom>
        </p:spPr>
      </p:pic>
      <p:pic>
        <p:nvPicPr>
          <p:cNvPr id="24" name="Picture 23">
            <a:extLst>
              <a:ext uri="{FF2B5EF4-FFF2-40B4-BE49-F238E27FC236}">
                <a16:creationId xmlns:a16="http://schemas.microsoft.com/office/drawing/2014/main" id="{41D44CB9-7708-454A-9888-2D2CD3F8F0C7}"/>
              </a:ext>
            </a:extLst>
          </p:cNvPr>
          <p:cNvPicPr>
            <a:picLocks noChangeAspect="1"/>
          </p:cNvPicPr>
          <p:nvPr/>
        </p:nvPicPr>
        <p:blipFill>
          <a:blip r:embed="rId3"/>
          <a:stretch>
            <a:fillRect/>
          </a:stretch>
        </p:blipFill>
        <p:spPr>
          <a:xfrm>
            <a:off x="6748968" y="3429000"/>
            <a:ext cx="2082032" cy="1545291"/>
          </a:xfrm>
          <a:prstGeom prst="rect">
            <a:avLst/>
          </a:prstGeom>
        </p:spPr>
      </p:pic>
      <p:pic>
        <p:nvPicPr>
          <p:cNvPr id="3" name="Picture 3" descr="A screenshot of a cell phone&#10;&#10;Description automatically generated">
            <a:extLst>
              <a:ext uri="{FF2B5EF4-FFF2-40B4-BE49-F238E27FC236}">
                <a16:creationId xmlns:a16="http://schemas.microsoft.com/office/drawing/2014/main" id="{F6C3DB63-68C3-4E63-9BD2-2B577ABA2731}"/>
              </a:ext>
            </a:extLst>
          </p:cNvPr>
          <p:cNvPicPr>
            <a:picLocks noChangeAspect="1"/>
          </p:cNvPicPr>
          <p:nvPr/>
        </p:nvPicPr>
        <p:blipFill>
          <a:blip r:embed="rId4"/>
          <a:stretch>
            <a:fillRect/>
          </a:stretch>
        </p:blipFill>
        <p:spPr>
          <a:xfrm>
            <a:off x="4402080" y="3334557"/>
            <a:ext cx="2221842" cy="1646893"/>
          </a:xfrm>
          <a:prstGeom prst="rect">
            <a:avLst/>
          </a:prstGeom>
        </p:spPr>
      </p:pic>
      <p:pic>
        <p:nvPicPr>
          <p:cNvPr id="12" name="Picture 12" descr="A screenshot of a cell phone&#10;&#10;Description automatically generated">
            <a:extLst>
              <a:ext uri="{FF2B5EF4-FFF2-40B4-BE49-F238E27FC236}">
                <a16:creationId xmlns:a16="http://schemas.microsoft.com/office/drawing/2014/main" id="{77D2D8EE-2633-420E-AF13-53FF96B49332}"/>
              </a:ext>
            </a:extLst>
          </p:cNvPr>
          <p:cNvPicPr>
            <a:picLocks noChangeAspect="1"/>
          </p:cNvPicPr>
          <p:nvPr/>
        </p:nvPicPr>
        <p:blipFill>
          <a:blip r:embed="rId5"/>
          <a:stretch>
            <a:fillRect/>
          </a:stretch>
        </p:blipFill>
        <p:spPr>
          <a:xfrm>
            <a:off x="6759858" y="1765768"/>
            <a:ext cx="2060253" cy="1606226"/>
          </a:xfrm>
          <a:prstGeom prst="rect">
            <a:avLst/>
          </a:prstGeom>
        </p:spPr>
      </p:pic>
      <p:sp>
        <p:nvSpPr>
          <p:cNvPr id="13" name="TextBox 12">
            <a:extLst>
              <a:ext uri="{FF2B5EF4-FFF2-40B4-BE49-F238E27FC236}">
                <a16:creationId xmlns:a16="http://schemas.microsoft.com/office/drawing/2014/main" id="{AF5F4A7F-17CC-48DE-86E4-4F46696DDC5A}"/>
              </a:ext>
            </a:extLst>
          </p:cNvPr>
          <p:cNvSpPr txBox="1"/>
          <p:nvPr/>
        </p:nvSpPr>
        <p:spPr>
          <a:xfrm>
            <a:off x="2738789" y="5522962"/>
            <a:ext cx="6013805" cy="553998"/>
          </a:xfrm>
          <a:prstGeom prst="rect">
            <a:avLst/>
          </a:prstGeom>
          <a:noFill/>
        </p:spPr>
        <p:txBody>
          <a:bodyPr wrap="square" rtlCol="0" anchor="ctr">
            <a:spAutoFit/>
          </a:bodyPr>
          <a:lstStyle/>
          <a:p>
            <a:r>
              <a:rPr lang="en-US" sz="1500" dirty="0">
                <a:cs typeface="Calibri"/>
              </a:rPr>
              <a:t>If the ID NOW Instrument is set to 'Early Detection', a positive result will be displayed for Influenza A or B immediately upon detection. </a:t>
            </a:r>
            <a:endParaRPr lang="en-US" sz="1500" dirty="0"/>
          </a:p>
        </p:txBody>
      </p:sp>
      <p:sp>
        <p:nvSpPr>
          <p:cNvPr id="4" name="TextBox 3">
            <a:extLst>
              <a:ext uri="{FF2B5EF4-FFF2-40B4-BE49-F238E27FC236}">
                <a16:creationId xmlns:a16="http://schemas.microsoft.com/office/drawing/2014/main" id="{4AF3A969-95DB-4AF5-9213-58DC8067F716}"/>
              </a:ext>
            </a:extLst>
          </p:cNvPr>
          <p:cNvSpPr txBox="1"/>
          <p:nvPr/>
        </p:nvSpPr>
        <p:spPr>
          <a:xfrm>
            <a:off x="350812" y="1200858"/>
            <a:ext cx="8331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fontAlgn="base"/>
            <a:r>
              <a:rPr lang="en-US" sz="1800" b="1" dirty="0">
                <a:solidFill>
                  <a:schemeClr val="tx1"/>
                </a:solidFill>
                <a:cs typeface="Calibri"/>
              </a:rPr>
              <a:t>Positive results in as few as </a:t>
            </a:r>
            <a:r>
              <a:rPr lang="en-US" sz="1800" b="1" u="sng" dirty="0">
                <a:solidFill>
                  <a:schemeClr val="tx1"/>
                </a:solidFill>
                <a:cs typeface="Calibri"/>
              </a:rPr>
              <a:t>5 minutes,</a:t>
            </a:r>
            <a:r>
              <a:rPr lang="en-US" sz="1800" b="1" dirty="0">
                <a:solidFill>
                  <a:schemeClr val="tx1"/>
                </a:solidFill>
                <a:cs typeface="Calibri"/>
              </a:rPr>
              <a:t> negative results in 13 minutes </a:t>
            </a:r>
            <a:endParaRPr lang="en-US" sz="1800" b="1" dirty="0"/>
          </a:p>
        </p:txBody>
      </p:sp>
      <p:pic>
        <p:nvPicPr>
          <p:cNvPr id="14" name="Picture 13">
            <a:extLst>
              <a:ext uri="{FF2B5EF4-FFF2-40B4-BE49-F238E27FC236}">
                <a16:creationId xmlns:a16="http://schemas.microsoft.com/office/drawing/2014/main" id="{F1CC666A-301A-4D04-A936-F78887656ED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9112" y="4499154"/>
            <a:ext cx="2103741" cy="1577806"/>
          </a:xfrm>
          <a:prstGeom prst="roundRect">
            <a:avLst>
              <a:gd name="adj" fmla="val 7008"/>
            </a:avLst>
          </a:prstGeom>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409377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0605-FC25-4EA6-8DBD-3B68572C20EE}"/>
              </a:ext>
            </a:extLst>
          </p:cNvPr>
          <p:cNvSpPr>
            <a:spLocks noGrp="1"/>
          </p:cNvSpPr>
          <p:nvPr>
            <p:ph type="title"/>
          </p:nvPr>
        </p:nvSpPr>
        <p:spPr/>
        <p:txBody>
          <a:bodyPr/>
          <a:lstStyle/>
          <a:p>
            <a:r>
              <a:rPr lang="en-US" dirty="0"/>
              <a:t>Result Interpretation </a:t>
            </a:r>
            <a:br>
              <a:rPr lang="en-US" dirty="0"/>
            </a:br>
            <a:r>
              <a:rPr lang="en-US" sz="2000" i="1" dirty="0"/>
              <a:t>Strep A 2</a:t>
            </a:r>
          </a:p>
        </p:txBody>
      </p:sp>
      <p:sp>
        <p:nvSpPr>
          <p:cNvPr id="4" name="Content Placeholder 3">
            <a:extLst>
              <a:ext uri="{FF2B5EF4-FFF2-40B4-BE49-F238E27FC236}">
                <a16:creationId xmlns:a16="http://schemas.microsoft.com/office/drawing/2014/main" id="{C8C7B760-039A-4B43-B5FB-BBDAEA0F60CA}"/>
              </a:ext>
            </a:extLst>
          </p:cNvPr>
          <p:cNvSpPr>
            <a:spLocks noGrp="1"/>
          </p:cNvSpPr>
          <p:nvPr>
            <p:ph sz="half" idx="2"/>
          </p:nvPr>
        </p:nvSpPr>
        <p:spPr>
          <a:xfrm>
            <a:off x="502920" y="2181225"/>
            <a:ext cx="8229600" cy="1722042"/>
          </a:xfrm>
        </p:spPr>
        <p:txBody>
          <a:bodyPr vert="horz" lIns="0" tIns="0" rIns="91440" bIns="45720" rtlCol="0" anchor="t">
            <a:noAutofit/>
          </a:bodyPr>
          <a:lstStyle/>
          <a:p>
            <a:r>
              <a:rPr lang="en-US" dirty="0">
                <a:solidFill>
                  <a:schemeClr val="tx1"/>
                </a:solidFill>
                <a:latin typeface="+mn-lt"/>
                <a:cs typeface="Calibri"/>
              </a:rPr>
              <a:t>Patient Test Results </a:t>
            </a:r>
            <a:endParaRPr lang="en-US" dirty="0">
              <a:solidFill>
                <a:schemeClr val="tx1"/>
              </a:solidFill>
              <a:latin typeface="+mn-lt"/>
            </a:endParaRPr>
          </a:p>
          <a:p>
            <a:pPr marL="285750" indent="-285750">
              <a:buFont typeface="Arial" panose="020B0604020202020204" pitchFamily="34" charset="0"/>
              <a:buChar char="•"/>
            </a:pPr>
            <a:r>
              <a:rPr lang="en-US" sz="1600" dirty="0">
                <a:solidFill>
                  <a:schemeClr val="bg2"/>
                </a:solidFill>
                <a:latin typeface="+mn-lt"/>
                <a:cs typeface="Calibri"/>
              </a:rPr>
              <a:t>Positive Result:</a:t>
            </a:r>
            <a:r>
              <a:rPr lang="en-US" sz="1600" b="0" dirty="0">
                <a:solidFill>
                  <a:schemeClr val="tx1"/>
                </a:solidFill>
                <a:latin typeface="+mn-lt"/>
                <a:cs typeface="Calibri"/>
              </a:rPr>
              <a:t> Positive for Strep A nucleic acid </a:t>
            </a:r>
          </a:p>
          <a:p>
            <a:pPr marL="285750" indent="-285750">
              <a:buFont typeface="Arial" panose="020B0604020202020204" pitchFamily="34" charset="0"/>
              <a:buChar char="•"/>
            </a:pPr>
            <a:r>
              <a:rPr lang="en-US" sz="1600" dirty="0">
                <a:solidFill>
                  <a:schemeClr val="bg2"/>
                </a:solidFill>
                <a:latin typeface="+mn-lt"/>
                <a:cs typeface="Calibri"/>
              </a:rPr>
              <a:t>Negative Result:</a:t>
            </a:r>
            <a:r>
              <a:rPr lang="en-US" sz="1600" b="0" dirty="0">
                <a:solidFill>
                  <a:schemeClr val="tx1"/>
                </a:solidFill>
                <a:latin typeface="+mn-lt"/>
                <a:cs typeface="Calibri"/>
              </a:rPr>
              <a:t> Negative for Strep A nucleic acid </a:t>
            </a:r>
            <a:endParaRPr lang="en-US" sz="1600" b="0" dirty="0">
              <a:solidFill>
                <a:schemeClr val="tx1"/>
              </a:solidFill>
              <a:latin typeface="+mn-lt"/>
            </a:endParaRPr>
          </a:p>
          <a:p>
            <a:pPr marL="285750" indent="-285750">
              <a:buFont typeface="Arial" panose="020B0604020202020204" pitchFamily="34" charset="0"/>
              <a:buChar char="•"/>
            </a:pPr>
            <a:r>
              <a:rPr lang="en-US" sz="1600" dirty="0">
                <a:solidFill>
                  <a:schemeClr val="bg2"/>
                </a:solidFill>
                <a:latin typeface="+mn-lt"/>
                <a:cs typeface="Calibri"/>
              </a:rPr>
              <a:t>Invalid: </a:t>
            </a:r>
            <a:r>
              <a:rPr lang="en-US" sz="1600" b="0" dirty="0">
                <a:solidFill>
                  <a:schemeClr val="tx1"/>
                </a:solidFill>
                <a:latin typeface="+mn-lt"/>
                <a:cs typeface="Calibri"/>
              </a:rPr>
              <a:t>Presence or absence of Strep A nucleic acid cannot be determined </a:t>
            </a:r>
          </a:p>
        </p:txBody>
      </p:sp>
      <p:sp>
        <p:nvSpPr>
          <p:cNvPr id="7" name="Slide Number Placeholder 6">
            <a:extLst>
              <a:ext uri="{FF2B5EF4-FFF2-40B4-BE49-F238E27FC236}">
                <a16:creationId xmlns:a16="http://schemas.microsoft.com/office/drawing/2014/main" id="{2A5FB52D-5C4D-4E6F-B572-2956A9EAD2C4}"/>
              </a:ext>
            </a:extLst>
          </p:cNvPr>
          <p:cNvSpPr>
            <a:spLocks noGrp="1"/>
          </p:cNvSpPr>
          <p:nvPr>
            <p:ph type="sldNum" sz="quarter" idx="12"/>
          </p:nvPr>
        </p:nvSpPr>
        <p:spPr/>
        <p:txBody>
          <a:bodyPr/>
          <a:lstStyle/>
          <a:p>
            <a:fld id="{A2885E78-1F86-4A3D-9EE1-B0103B1CEF15}" type="slidenum">
              <a:rPr lang="en-US" smtClean="0">
                <a:solidFill>
                  <a:srgbClr val="000000"/>
                </a:solidFill>
              </a:rPr>
              <a:pPr/>
              <a:t>31</a:t>
            </a:fld>
            <a:endParaRPr lang="en-US">
              <a:solidFill>
                <a:srgbClr val="000000"/>
              </a:solidFill>
            </a:endParaRPr>
          </a:p>
        </p:txBody>
      </p:sp>
      <p:sp>
        <p:nvSpPr>
          <p:cNvPr id="3" name="TextBox 2">
            <a:extLst>
              <a:ext uri="{FF2B5EF4-FFF2-40B4-BE49-F238E27FC236}">
                <a16:creationId xmlns:a16="http://schemas.microsoft.com/office/drawing/2014/main" id="{7603330F-454B-4659-8CB2-D33246BC5081}"/>
              </a:ext>
            </a:extLst>
          </p:cNvPr>
          <p:cNvSpPr txBox="1"/>
          <p:nvPr/>
        </p:nvSpPr>
        <p:spPr>
          <a:xfrm>
            <a:off x="245745" y="1499532"/>
            <a:ext cx="85049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Calibri"/>
              </a:rPr>
              <a:t>Positive results in as few as </a:t>
            </a:r>
            <a:r>
              <a:rPr lang="en-US" b="1" u="sng" dirty="0">
                <a:cs typeface="Calibri"/>
              </a:rPr>
              <a:t>2 minutes</a:t>
            </a:r>
            <a:r>
              <a:rPr lang="en-US" b="1" dirty="0">
                <a:cs typeface="Calibri"/>
              </a:rPr>
              <a:t>, negative results in 6 minutes</a:t>
            </a:r>
            <a:endParaRPr lang="en-US" b="1" dirty="0"/>
          </a:p>
        </p:txBody>
      </p:sp>
      <p:pic>
        <p:nvPicPr>
          <p:cNvPr id="8" name="Picture 3">
            <a:extLst>
              <a:ext uri="{FF2B5EF4-FFF2-40B4-BE49-F238E27FC236}">
                <a16:creationId xmlns:a16="http://schemas.microsoft.com/office/drawing/2014/main" id="{27841822-7892-4978-B848-191FCA674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581" y="3922317"/>
            <a:ext cx="2132629" cy="160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3ADF9CC4-55A7-46A5-8ABA-24477DF3F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685" y="3922317"/>
            <a:ext cx="2132629" cy="160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77BE3E81-E979-43AF-B374-97DA03774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939" y="3922317"/>
            <a:ext cx="2132628" cy="158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03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0605-FC25-4EA6-8DBD-3B68572C20EE}"/>
              </a:ext>
            </a:extLst>
          </p:cNvPr>
          <p:cNvSpPr>
            <a:spLocks noGrp="1"/>
          </p:cNvSpPr>
          <p:nvPr>
            <p:ph type="title"/>
          </p:nvPr>
        </p:nvSpPr>
        <p:spPr/>
        <p:txBody>
          <a:bodyPr/>
          <a:lstStyle/>
          <a:p>
            <a:r>
              <a:rPr lang="en-US" dirty="0"/>
              <a:t>Result Interpretation </a:t>
            </a:r>
            <a:br>
              <a:rPr lang="en-US" dirty="0"/>
            </a:br>
            <a:r>
              <a:rPr lang="en-US" sz="2000" i="1" dirty="0"/>
              <a:t>RSV</a:t>
            </a:r>
          </a:p>
        </p:txBody>
      </p:sp>
      <p:sp>
        <p:nvSpPr>
          <p:cNvPr id="4" name="Content Placeholder 3">
            <a:extLst>
              <a:ext uri="{FF2B5EF4-FFF2-40B4-BE49-F238E27FC236}">
                <a16:creationId xmlns:a16="http://schemas.microsoft.com/office/drawing/2014/main" id="{C8C7B760-039A-4B43-B5FB-BBDAEA0F60CA}"/>
              </a:ext>
            </a:extLst>
          </p:cNvPr>
          <p:cNvSpPr>
            <a:spLocks noGrp="1"/>
          </p:cNvSpPr>
          <p:nvPr>
            <p:ph sz="half" idx="2"/>
          </p:nvPr>
        </p:nvSpPr>
        <p:spPr>
          <a:xfrm>
            <a:off x="502920" y="2181225"/>
            <a:ext cx="8229600" cy="1722042"/>
          </a:xfrm>
        </p:spPr>
        <p:txBody>
          <a:bodyPr vert="horz" lIns="0" tIns="0" rIns="91440" bIns="45720" rtlCol="0" anchor="t">
            <a:noAutofit/>
          </a:bodyPr>
          <a:lstStyle/>
          <a:p>
            <a:r>
              <a:rPr lang="en-US" dirty="0">
                <a:solidFill>
                  <a:schemeClr val="tx1"/>
                </a:solidFill>
                <a:latin typeface="+mn-lt"/>
                <a:cs typeface="Calibri"/>
              </a:rPr>
              <a:t>Patient Test Results </a:t>
            </a:r>
            <a:endParaRPr lang="en-US" dirty="0">
              <a:solidFill>
                <a:schemeClr val="tx1"/>
              </a:solidFill>
              <a:latin typeface="+mn-lt"/>
            </a:endParaRPr>
          </a:p>
          <a:p>
            <a:pPr marL="285750" indent="-285750">
              <a:buFont typeface="Arial" panose="020B0604020202020204" pitchFamily="34" charset="0"/>
              <a:buChar char="•"/>
            </a:pPr>
            <a:r>
              <a:rPr lang="en-US" sz="1600" dirty="0">
                <a:solidFill>
                  <a:schemeClr val="bg2"/>
                </a:solidFill>
                <a:latin typeface="+mn-lt"/>
                <a:cs typeface="Calibri"/>
              </a:rPr>
              <a:t>Positive Result</a:t>
            </a:r>
            <a:r>
              <a:rPr lang="en-US" sz="1600" b="0" dirty="0">
                <a:solidFill>
                  <a:schemeClr val="tx1"/>
                </a:solidFill>
                <a:latin typeface="+mn-lt"/>
                <a:cs typeface="Calibri"/>
              </a:rPr>
              <a:t>: Positive for RSV viral RNA</a:t>
            </a:r>
            <a:endParaRPr lang="en-US" sz="1600" b="0" dirty="0">
              <a:solidFill>
                <a:schemeClr val="tx1"/>
              </a:solidFill>
              <a:latin typeface="+mn-lt"/>
            </a:endParaRPr>
          </a:p>
          <a:p>
            <a:pPr marL="285750" indent="-285750">
              <a:buFont typeface="Arial" panose="020B0604020202020204" pitchFamily="34" charset="0"/>
              <a:buChar char="•"/>
            </a:pPr>
            <a:r>
              <a:rPr lang="en-US" sz="1600" dirty="0">
                <a:solidFill>
                  <a:schemeClr val="bg2"/>
                </a:solidFill>
                <a:latin typeface="+mn-lt"/>
                <a:cs typeface="Calibri"/>
              </a:rPr>
              <a:t>Negative Result:</a:t>
            </a:r>
            <a:r>
              <a:rPr lang="en-US" sz="1600" b="0" dirty="0">
                <a:solidFill>
                  <a:schemeClr val="tx1"/>
                </a:solidFill>
                <a:latin typeface="+mn-lt"/>
                <a:cs typeface="Calibri"/>
              </a:rPr>
              <a:t> Negative for RSV viral RNA</a:t>
            </a:r>
            <a:endParaRPr lang="en-US" sz="1600" b="0" dirty="0">
              <a:solidFill>
                <a:schemeClr val="tx1"/>
              </a:solidFill>
              <a:latin typeface="+mn-lt"/>
            </a:endParaRPr>
          </a:p>
          <a:p>
            <a:pPr marL="285750" indent="-285750">
              <a:buFont typeface="Arial" panose="020B0604020202020204" pitchFamily="34" charset="0"/>
              <a:buChar char="•"/>
            </a:pPr>
            <a:r>
              <a:rPr lang="en-US" sz="1600" dirty="0">
                <a:solidFill>
                  <a:schemeClr val="bg2"/>
                </a:solidFill>
                <a:latin typeface="+mn-lt"/>
                <a:cs typeface="Calibri"/>
              </a:rPr>
              <a:t>Invalid:</a:t>
            </a:r>
            <a:r>
              <a:rPr lang="en-US" sz="1600" b="0" dirty="0">
                <a:solidFill>
                  <a:schemeClr val="tx1"/>
                </a:solidFill>
                <a:latin typeface="+mn-lt"/>
                <a:cs typeface="Calibri"/>
              </a:rPr>
              <a:t> Presence or absence of RSV viral RNA cannot be determined </a:t>
            </a:r>
            <a:endParaRPr lang="en-US" sz="1600" b="0" dirty="0">
              <a:solidFill>
                <a:schemeClr val="tx1"/>
              </a:solidFill>
              <a:latin typeface="+mn-lt"/>
            </a:endParaRPr>
          </a:p>
          <a:p>
            <a:endParaRPr lang="en-US" b="0" dirty="0">
              <a:solidFill>
                <a:schemeClr val="tx1"/>
              </a:solidFill>
              <a:latin typeface="+mn-lt"/>
            </a:endParaRPr>
          </a:p>
        </p:txBody>
      </p:sp>
      <p:sp>
        <p:nvSpPr>
          <p:cNvPr id="7" name="Slide Number Placeholder 6">
            <a:extLst>
              <a:ext uri="{FF2B5EF4-FFF2-40B4-BE49-F238E27FC236}">
                <a16:creationId xmlns:a16="http://schemas.microsoft.com/office/drawing/2014/main" id="{2A5FB52D-5C4D-4E6F-B572-2956A9EAD2C4}"/>
              </a:ext>
            </a:extLst>
          </p:cNvPr>
          <p:cNvSpPr>
            <a:spLocks noGrp="1"/>
          </p:cNvSpPr>
          <p:nvPr>
            <p:ph type="sldNum" sz="quarter" idx="12"/>
          </p:nvPr>
        </p:nvSpPr>
        <p:spPr/>
        <p:txBody>
          <a:bodyPr/>
          <a:lstStyle/>
          <a:p>
            <a:fld id="{A2885E78-1F86-4A3D-9EE1-B0103B1CEF15}" type="slidenum">
              <a:rPr lang="en-US" smtClean="0">
                <a:solidFill>
                  <a:srgbClr val="000000"/>
                </a:solidFill>
              </a:rPr>
              <a:pPr/>
              <a:t>32</a:t>
            </a:fld>
            <a:endParaRPr lang="en-US">
              <a:solidFill>
                <a:srgbClr val="000000"/>
              </a:solidFill>
            </a:endParaRPr>
          </a:p>
        </p:txBody>
      </p:sp>
      <p:pic>
        <p:nvPicPr>
          <p:cNvPr id="9" name="Picture 8" descr="A screenshot of a cell phone&#10;&#10;Description automatically generated">
            <a:extLst>
              <a:ext uri="{FF2B5EF4-FFF2-40B4-BE49-F238E27FC236}">
                <a16:creationId xmlns:a16="http://schemas.microsoft.com/office/drawing/2014/main" id="{25636B99-32E2-4774-BC85-B8D40F66A779}"/>
              </a:ext>
            </a:extLst>
          </p:cNvPr>
          <p:cNvPicPr>
            <a:picLocks noChangeAspect="1"/>
          </p:cNvPicPr>
          <p:nvPr/>
        </p:nvPicPr>
        <p:blipFill rotWithShape="1">
          <a:blip r:embed="rId2"/>
          <a:srcRect t="-185" r="33556" b="-461"/>
          <a:stretch/>
        </p:blipFill>
        <p:spPr>
          <a:xfrm>
            <a:off x="1367880" y="3929547"/>
            <a:ext cx="4273671" cy="1567345"/>
          </a:xfrm>
          <a:prstGeom prst="rect">
            <a:avLst/>
          </a:prstGeom>
        </p:spPr>
      </p:pic>
      <p:sp>
        <p:nvSpPr>
          <p:cNvPr id="3" name="TextBox 2">
            <a:extLst>
              <a:ext uri="{FF2B5EF4-FFF2-40B4-BE49-F238E27FC236}">
                <a16:creationId xmlns:a16="http://schemas.microsoft.com/office/drawing/2014/main" id="{7603330F-454B-4659-8CB2-D33246BC5081}"/>
              </a:ext>
            </a:extLst>
          </p:cNvPr>
          <p:cNvSpPr txBox="1"/>
          <p:nvPr/>
        </p:nvSpPr>
        <p:spPr>
          <a:xfrm>
            <a:off x="365229" y="1402251"/>
            <a:ext cx="85049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Georgia"/>
              </a:rPr>
              <a:t>Results in 13 minutes or less </a:t>
            </a:r>
            <a:endParaRPr lang="en-US" dirty="0">
              <a:latin typeface="Georgia"/>
            </a:endParaRPr>
          </a:p>
        </p:txBody>
      </p:sp>
      <p:pic>
        <p:nvPicPr>
          <p:cNvPr id="10" name="Picture 2">
            <a:extLst>
              <a:ext uri="{FF2B5EF4-FFF2-40B4-BE49-F238E27FC236}">
                <a16:creationId xmlns:a16="http://schemas.microsoft.com/office/drawing/2014/main" id="{B2B07AB7-EA41-48A2-9B3D-02C86D007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954" y="3903267"/>
            <a:ext cx="2172992" cy="161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13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A9CD-A6C3-4A93-BF45-4342C39C80A8}"/>
              </a:ext>
            </a:extLst>
          </p:cNvPr>
          <p:cNvSpPr>
            <a:spLocks noGrp="1"/>
          </p:cNvSpPr>
          <p:nvPr>
            <p:ph type="title"/>
          </p:nvPr>
        </p:nvSpPr>
        <p:spPr/>
        <p:txBody>
          <a:bodyPr/>
          <a:lstStyle/>
          <a:p>
            <a:r>
              <a:rPr lang="en-US" dirty="0"/>
              <a:t>Result Interpretation </a:t>
            </a:r>
            <a:r>
              <a:rPr lang="en-US" sz="3200" dirty="0"/>
              <a:t/>
            </a:r>
            <a:br>
              <a:rPr lang="en-US" sz="3200" dirty="0"/>
            </a:br>
            <a:r>
              <a:rPr lang="en-US" sz="2000" i="1" dirty="0"/>
              <a:t>COVID-19 2.0 (Emergency Use Authorization)</a:t>
            </a:r>
            <a:endParaRPr lang="en-US" sz="3200" i="1" dirty="0"/>
          </a:p>
        </p:txBody>
      </p:sp>
      <p:sp>
        <p:nvSpPr>
          <p:cNvPr id="6" name="Slide Number Placeholder 5">
            <a:extLst>
              <a:ext uri="{FF2B5EF4-FFF2-40B4-BE49-F238E27FC236}">
                <a16:creationId xmlns:a16="http://schemas.microsoft.com/office/drawing/2014/main" id="{EB067205-B049-4603-BFB4-B5DA03B60D6B}"/>
              </a:ext>
            </a:extLst>
          </p:cNvPr>
          <p:cNvSpPr>
            <a:spLocks noGrp="1"/>
          </p:cNvSpPr>
          <p:nvPr>
            <p:ph type="sldNum" sz="quarter" idx="12"/>
          </p:nvPr>
        </p:nvSpPr>
        <p:spPr/>
        <p:txBody>
          <a:bodyPr/>
          <a:lstStyle/>
          <a:p>
            <a:fld id="{A2885E78-1F86-4A3D-9EE1-B0103B1CEF15}" type="slidenum">
              <a:rPr lang="en-US" smtClean="0">
                <a:solidFill>
                  <a:srgbClr val="000000"/>
                </a:solidFill>
              </a:rPr>
              <a:pPr/>
              <a:t>33</a:t>
            </a:fld>
            <a:endParaRPr lang="en-US">
              <a:solidFill>
                <a:srgbClr val="000000"/>
              </a:solidFill>
            </a:endParaRPr>
          </a:p>
        </p:txBody>
      </p:sp>
      <p:sp>
        <p:nvSpPr>
          <p:cNvPr id="14" name="Content Placeholder 2">
            <a:extLst>
              <a:ext uri="{FF2B5EF4-FFF2-40B4-BE49-F238E27FC236}">
                <a16:creationId xmlns:a16="http://schemas.microsoft.com/office/drawing/2014/main" id="{9128B86B-B478-4AB5-A7FA-5842DCDBE9E6}"/>
              </a:ext>
            </a:extLst>
          </p:cNvPr>
          <p:cNvSpPr txBox="1">
            <a:spLocks/>
          </p:cNvSpPr>
          <p:nvPr/>
        </p:nvSpPr>
        <p:spPr>
          <a:xfrm>
            <a:off x="502920" y="2123855"/>
            <a:ext cx="8641080" cy="2535838"/>
          </a:xfrm>
          <a:prstGeom prst="rect">
            <a:avLst/>
          </a:prstGeom>
        </p:spPr>
        <p:txBody>
          <a:bodyPr vert="horz" lIns="0" tIns="0" rIns="91440" bIns="4572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tx2"/>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mn-lt"/>
                <a:cs typeface="Calibri"/>
              </a:rPr>
              <a:t>Patient Test Results</a:t>
            </a:r>
          </a:p>
          <a:p>
            <a:pPr marL="285750" indent="-285750">
              <a:buFont typeface="Arial" panose="020B0604020202020204" pitchFamily="34" charset="0"/>
              <a:buChar char="•"/>
            </a:pPr>
            <a:r>
              <a:rPr lang="en-US" sz="1600" b="1" dirty="0">
                <a:solidFill>
                  <a:schemeClr val="bg2"/>
                </a:solidFill>
                <a:latin typeface="+mn-lt"/>
              </a:rPr>
              <a:t>Positive Result</a:t>
            </a:r>
            <a:r>
              <a:rPr lang="en-US" sz="1600" b="0" dirty="0">
                <a:solidFill>
                  <a:schemeClr val="tx1"/>
                </a:solidFill>
                <a:latin typeface="+mn-lt"/>
              </a:rPr>
              <a:t>: COVID-19 positive </a:t>
            </a:r>
          </a:p>
          <a:p>
            <a:pPr marL="285750" indent="-285750">
              <a:buFont typeface="Arial" panose="020B0604020202020204" pitchFamily="34" charset="0"/>
              <a:buChar char="•"/>
            </a:pPr>
            <a:r>
              <a:rPr lang="en-US" sz="1600" b="1" dirty="0">
                <a:solidFill>
                  <a:schemeClr val="bg2"/>
                </a:solidFill>
                <a:latin typeface="+mn-lt"/>
              </a:rPr>
              <a:t>Negative Result</a:t>
            </a:r>
            <a:r>
              <a:rPr lang="en-US" sz="1600" b="0" dirty="0">
                <a:solidFill>
                  <a:schemeClr val="tx1"/>
                </a:solidFill>
                <a:latin typeface="+mn-lt"/>
              </a:rPr>
              <a:t>: COVID-19 negative</a:t>
            </a:r>
          </a:p>
          <a:p>
            <a:pPr marL="571500" lvl="1" indent="-285750"/>
            <a:r>
              <a:rPr lang="en-US" sz="1200" dirty="0"/>
              <a:t>Negative results do not preclude SARS-CoV-2 infection </a:t>
            </a:r>
          </a:p>
          <a:p>
            <a:pPr marL="285750" indent="-285750">
              <a:buFont typeface="Arial" panose="020B0604020202020204" pitchFamily="34" charset="0"/>
              <a:buChar char="•"/>
            </a:pPr>
            <a:r>
              <a:rPr lang="en-US" sz="1600" b="1" dirty="0">
                <a:solidFill>
                  <a:schemeClr val="bg2"/>
                </a:solidFill>
                <a:latin typeface="+mn-lt"/>
              </a:rPr>
              <a:t>Invalid:</a:t>
            </a:r>
            <a:r>
              <a:rPr lang="en-US" sz="1600" dirty="0">
                <a:latin typeface="+mn-lt"/>
              </a:rPr>
              <a:t> </a:t>
            </a:r>
            <a:r>
              <a:rPr lang="en-US" sz="1600" b="0" dirty="0">
                <a:solidFill>
                  <a:schemeClr val="tx1"/>
                </a:solidFill>
                <a:latin typeface="+mn-lt"/>
              </a:rPr>
              <a:t>Presence or absence of COVID-19 viral RNAs cannot be determined </a:t>
            </a:r>
          </a:p>
        </p:txBody>
      </p:sp>
      <p:sp>
        <p:nvSpPr>
          <p:cNvPr id="13" name="Rectangle 12">
            <a:extLst>
              <a:ext uri="{FF2B5EF4-FFF2-40B4-BE49-F238E27FC236}">
                <a16:creationId xmlns:a16="http://schemas.microsoft.com/office/drawing/2014/main" id="{20B118FF-0689-403E-A9A0-B307AE0F7BBA}"/>
              </a:ext>
            </a:extLst>
          </p:cNvPr>
          <p:cNvSpPr/>
          <p:nvPr/>
        </p:nvSpPr>
        <p:spPr>
          <a:xfrm>
            <a:off x="290748" y="5631463"/>
            <a:ext cx="8653944" cy="523220"/>
          </a:xfrm>
          <a:prstGeom prst="rect">
            <a:avLst/>
          </a:prstGeom>
        </p:spPr>
        <p:txBody>
          <a:bodyPr wrap="square" anchor="t">
            <a:spAutoFit/>
          </a:bodyPr>
          <a:lstStyle/>
          <a:p>
            <a:pPr algn="ctr"/>
            <a:r>
              <a:rPr lang="en-US" sz="1400" b="1" dirty="0">
                <a:solidFill>
                  <a:schemeClr val="bg2"/>
                </a:solidFill>
              </a:rPr>
              <a:t>Note for COVID-19 2.0: Please review the Emergency Use Authorization provided to your facility for results, reporting, and other obligations</a:t>
            </a:r>
          </a:p>
        </p:txBody>
      </p:sp>
      <p:sp>
        <p:nvSpPr>
          <p:cNvPr id="3" name="TextBox 2">
            <a:extLst>
              <a:ext uri="{FF2B5EF4-FFF2-40B4-BE49-F238E27FC236}">
                <a16:creationId xmlns:a16="http://schemas.microsoft.com/office/drawing/2014/main" id="{989EF6FC-87F6-4ADD-9121-75AFE0A432F1}"/>
              </a:ext>
            </a:extLst>
          </p:cNvPr>
          <p:cNvSpPr txBox="1"/>
          <p:nvPr/>
        </p:nvSpPr>
        <p:spPr>
          <a:xfrm>
            <a:off x="411480" y="1280160"/>
            <a:ext cx="82006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Positive results as early as </a:t>
            </a:r>
            <a:r>
              <a:rPr lang="en-US" b="1" u="sng" dirty="0">
                <a:ea typeface="+mn-lt"/>
                <a:cs typeface="+mn-lt"/>
              </a:rPr>
              <a:t>6 minutes</a:t>
            </a:r>
            <a:r>
              <a:rPr lang="en-US" b="1" dirty="0">
                <a:ea typeface="+mn-lt"/>
                <a:cs typeface="+mn-lt"/>
              </a:rPr>
              <a:t>, negative results in 12 minutes </a:t>
            </a:r>
            <a:endParaRPr lang="en-US" dirty="0"/>
          </a:p>
        </p:txBody>
      </p:sp>
      <p:pic>
        <p:nvPicPr>
          <p:cNvPr id="7" name="Picture 6">
            <a:extLst>
              <a:ext uri="{FF2B5EF4-FFF2-40B4-BE49-F238E27FC236}">
                <a16:creationId xmlns:a16="http://schemas.microsoft.com/office/drawing/2014/main" id="{6C56667C-2BC9-46BB-AAE3-594905CA7B13}"/>
              </a:ext>
            </a:extLst>
          </p:cNvPr>
          <p:cNvPicPr>
            <a:picLocks noChangeAspect="1"/>
          </p:cNvPicPr>
          <p:nvPr/>
        </p:nvPicPr>
        <p:blipFill>
          <a:blip r:embed="rId3"/>
          <a:stretch>
            <a:fillRect/>
          </a:stretch>
        </p:blipFill>
        <p:spPr>
          <a:xfrm>
            <a:off x="3181139" y="3839733"/>
            <a:ext cx="2266545" cy="1661647"/>
          </a:xfrm>
          <a:prstGeom prst="rect">
            <a:avLst/>
          </a:prstGeom>
        </p:spPr>
      </p:pic>
      <p:pic>
        <p:nvPicPr>
          <p:cNvPr id="10" name="Picture 9">
            <a:extLst>
              <a:ext uri="{FF2B5EF4-FFF2-40B4-BE49-F238E27FC236}">
                <a16:creationId xmlns:a16="http://schemas.microsoft.com/office/drawing/2014/main" id="{534B3C54-D342-4E34-8C2D-2ECF63FE1670}"/>
              </a:ext>
            </a:extLst>
          </p:cNvPr>
          <p:cNvPicPr>
            <a:picLocks noChangeAspect="1"/>
          </p:cNvPicPr>
          <p:nvPr/>
        </p:nvPicPr>
        <p:blipFill rotWithShape="1">
          <a:blip r:embed="rId4"/>
          <a:srcRect t="2712"/>
          <a:stretch/>
        </p:blipFill>
        <p:spPr>
          <a:xfrm>
            <a:off x="857971" y="3839732"/>
            <a:ext cx="2304294" cy="1661647"/>
          </a:xfrm>
          <a:prstGeom prst="rect">
            <a:avLst/>
          </a:prstGeom>
        </p:spPr>
      </p:pic>
      <p:pic>
        <p:nvPicPr>
          <p:cNvPr id="12" name="Picture 11">
            <a:extLst>
              <a:ext uri="{FF2B5EF4-FFF2-40B4-BE49-F238E27FC236}">
                <a16:creationId xmlns:a16="http://schemas.microsoft.com/office/drawing/2014/main" id="{5535C30F-8AC7-4ACA-9E9C-FB7305B24E85}"/>
              </a:ext>
            </a:extLst>
          </p:cNvPr>
          <p:cNvPicPr>
            <a:picLocks noChangeAspect="1"/>
          </p:cNvPicPr>
          <p:nvPr/>
        </p:nvPicPr>
        <p:blipFill>
          <a:blip r:embed="rId5"/>
          <a:stretch>
            <a:fillRect/>
          </a:stretch>
        </p:blipFill>
        <p:spPr>
          <a:xfrm>
            <a:off x="5447684" y="3827731"/>
            <a:ext cx="2266545" cy="1698087"/>
          </a:xfrm>
          <a:prstGeom prst="rect">
            <a:avLst/>
          </a:prstGeom>
        </p:spPr>
      </p:pic>
    </p:spTree>
    <p:extLst>
      <p:ext uri="{BB962C8B-B14F-4D97-AF65-F5344CB8AC3E}">
        <p14:creationId xmlns:p14="http://schemas.microsoft.com/office/powerpoint/2010/main" val="2264439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5DCD-392A-42CB-8EF3-6D42BBA7012F}"/>
              </a:ext>
            </a:extLst>
          </p:cNvPr>
          <p:cNvSpPr>
            <a:spLocks noGrp="1"/>
          </p:cNvSpPr>
          <p:nvPr>
            <p:ph type="title"/>
          </p:nvPr>
        </p:nvSpPr>
        <p:spPr/>
        <p:txBody>
          <a:bodyPr/>
          <a:lstStyle/>
          <a:p>
            <a:r>
              <a:rPr lang="en-US" dirty="0"/>
              <a:t>Invalid Test Results </a:t>
            </a:r>
          </a:p>
        </p:txBody>
      </p:sp>
      <p:sp>
        <p:nvSpPr>
          <p:cNvPr id="3" name="Content Placeholder 2">
            <a:extLst>
              <a:ext uri="{FF2B5EF4-FFF2-40B4-BE49-F238E27FC236}">
                <a16:creationId xmlns:a16="http://schemas.microsoft.com/office/drawing/2014/main" id="{6DBC6543-9475-4B6D-93CA-3A9B8065A818}"/>
              </a:ext>
            </a:extLst>
          </p:cNvPr>
          <p:cNvSpPr>
            <a:spLocks noGrp="1"/>
          </p:cNvSpPr>
          <p:nvPr>
            <p:ph sz="half" idx="1"/>
          </p:nvPr>
        </p:nvSpPr>
        <p:spPr>
          <a:xfrm>
            <a:off x="502920" y="1280160"/>
            <a:ext cx="4947266" cy="5077183"/>
          </a:xfrm>
        </p:spPr>
        <p:txBody>
          <a:bodyPr/>
          <a:lstStyle/>
          <a:p>
            <a:r>
              <a:rPr lang="en-US" sz="2000" dirty="0">
                <a:solidFill>
                  <a:srgbClr val="002A3A"/>
                </a:solidFill>
                <a:latin typeface="+mn-lt"/>
              </a:rPr>
              <a:t>Main Causes for Invalid Test Results </a:t>
            </a:r>
            <a:endParaRPr lang="en-US" dirty="0">
              <a:solidFill>
                <a:srgbClr val="002A3A"/>
              </a:solidFill>
              <a:latin typeface="+mn-lt"/>
            </a:endParaRPr>
          </a:p>
          <a:p>
            <a:pPr marL="342900" indent="-342900">
              <a:buFont typeface="Arial" panose="020B0604020202020204" pitchFamily="34" charset="0"/>
              <a:buChar char="•"/>
            </a:pPr>
            <a:r>
              <a:rPr lang="en-US" b="0" dirty="0">
                <a:latin typeface="+mn-lt"/>
              </a:rPr>
              <a:t>Sample dispense errors</a:t>
            </a:r>
          </a:p>
          <a:p>
            <a:pPr marL="742950" lvl="2" indent="-342900">
              <a:buFont typeface="Arial" panose="020B0604020202020204" pitchFamily="34" charset="0"/>
              <a:buChar char="•"/>
            </a:pPr>
            <a:r>
              <a:rPr lang="en-US" dirty="0"/>
              <a:t>“Invalid, possible dispense issue” will display if an insufficient amount of sample was transferred to the test base. </a:t>
            </a:r>
          </a:p>
          <a:p>
            <a:pPr marL="742950" lvl="2" indent="-342900">
              <a:buFont typeface="Arial" panose="020B0604020202020204" pitchFamily="34" charset="0"/>
              <a:buChar char="•"/>
            </a:pPr>
            <a:r>
              <a:rPr lang="en-US" dirty="0"/>
              <a:t>When transferring the sample, be sure to visually observe the orange indicator both rise and fully descend to assure a complete sample dispense before closing the instrument lid </a:t>
            </a:r>
            <a:endParaRPr lang="en-US" b="0" dirty="0"/>
          </a:p>
          <a:p>
            <a:pPr marL="342900" indent="-342900">
              <a:buFont typeface="Arial" panose="020B0604020202020204" pitchFamily="34" charset="0"/>
              <a:buChar char="•"/>
            </a:pPr>
            <a:r>
              <a:rPr lang="en-US" b="0" dirty="0">
                <a:latin typeface="+mn-lt"/>
              </a:rPr>
              <a:t>Procedural errors </a:t>
            </a:r>
          </a:p>
          <a:p>
            <a:pPr marL="685800" lvl="2" indent="-285750">
              <a:buFont typeface="Arial" panose="020B0604020202020204" pitchFamily="34" charset="0"/>
              <a:buChar char="•"/>
            </a:pPr>
            <a:r>
              <a:rPr lang="en-US" dirty="0"/>
              <a:t>Be sure to follow all the instrument prompts and timing </a:t>
            </a:r>
          </a:p>
          <a:p>
            <a:pPr marL="342900" indent="-342900">
              <a:buFont typeface="Arial" panose="020B0604020202020204" pitchFamily="34" charset="0"/>
              <a:buChar char="•"/>
            </a:pPr>
            <a:r>
              <a:rPr lang="en-US" b="0" dirty="0">
                <a:latin typeface="+mn-lt"/>
              </a:rPr>
              <a:t>Interfering substances </a:t>
            </a:r>
          </a:p>
          <a:p>
            <a:pPr marL="742950" lvl="2" indent="-342900">
              <a:buFont typeface="Arial" panose="020B0604020202020204" pitchFamily="34" charset="0"/>
              <a:buChar char="•"/>
            </a:pPr>
            <a:r>
              <a:rPr lang="en-US" dirty="0"/>
              <a:t>Adequate </a:t>
            </a:r>
            <a:r>
              <a:rPr lang="en-US" b="0" dirty="0"/>
              <a:t>and accurate specimen collection </a:t>
            </a:r>
            <a:endParaRPr lang="en-US" dirty="0"/>
          </a:p>
        </p:txBody>
      </p:sp>
      <p:sp>
        <p:nvSpPr>
          <p:cNvPr id="9" name="Content Placeholder 8">
            <a:extLst>
              <a:ext uri="{FF2B5EF4-FFF2-40B4-BE49-F238E27FC236}">
                <a16:creationId xmlns:a16="http://schemas.microsoft.com/office/drawing/2014/main" id="{0F44B4D4-B4ED-4A39-9BBF-E0365488400A}"/>
              </a:ext>
            </a:extLst>
          </p:cNvPr>
          <p:cNvSpPr>
            <a:spLocks noGrp="1"/>
          </p:cNvSpPr>
          <p:nvPr>
            <p:ph sz="half" idx="2"/>
          </p:nvPr>
        </p:nvSpPr>
        <p:spPr>
          <a:xfrm>
            <a:off x="5881531" y="3953536"/>
            <a:ext cx="3086370" cy="1561761"/>
          </a:xfrm>
        </p:spPr>
        <p:txBody>
          <a:bodyPr/>
          <a:lstStyle/>
          <a:p>
            <a:pPr algn="ctr"/>
            <a:endParaRPr lang="en-US" sz="1400" dirty="0">
              <a:solidFill>
                <a:srgbClr val="002A3A"/>
              </a:solidFill>
            </a:endParaRPr>
          </a:p>
          <a:p>
            <a:pPr algn="ctr"/>
            <a:endParaRPr lang="en-US" sz="1400" dirty="0">
              <a:solidFill>
                <a:srgbClr val="002A3A"/>
              </a:solidFill>
            </a:endParaRPr>
          </a:p>
          <a:p>
            <a:pPr algn="ctr"/>
            <a:endParaRPr lang="en-US" sz="1400" dirty="0">
              <a:solidFill>
                <a:srgbClr val="002A3A"/>
              </a:solidFill>
            </a:endParaRPr>
          </a:p>
          <a:p>
            <a:pPr algn="ctr"/>
            <a:endParaRPr lang="en-US" sz="1400" dirty="0">
              <a:solidFill>
                <a:srgbClr val="002A3A"/>
              </a:solidFill>
            </a:endParaRPr>
          </a:p>
          <a:p>
            <a:pPr algn="ctr"/>
            <a:endParaRPr lang="en-US" sz="1400" dirty="0">
              <a:solidFill>
                <a:srgbClr val="002A3A"/>
              </a:solidFill>
            </a:endParaRPr>
          </a:p>
          <a:p>
            <a:pPr algn="ctr"/>
            <a:endParaRPr lang="en-US" sz="1400" dirty="0">
              <a:solidFill>
                <a:srgbClr val="002A3A"/>
              </a:solidFill>
              <a:latin typeface="Georgia" panose="02040502050405020303" pitchFamily="18" charset="0"/>
            </a:endParaRPr>
          </a:p>
          <a:p>
            <a:pPr algn="ctr"/>
            <a:endParaRPr lang="en-US" sz="1400" dirty="0">
              <a:solidFill>
                <a:srgbClr val="002A3A"/>
              </a:solidFill>
            </a:endParaRPr>
          </a:p>
        </p:txBody>
      </p:sp>
      <p:sp>
        <p:nvSpPr>
          <p:cNvPr id="6" name="Slide Number Placeholder 5">
            <a:extLst>
              <a:ext uri="{FF2B5EF4-FFF2-40B4-BE49-F238E27FC236}">
                <a16:creationId xmlns:a16="http://schemas.microsoft.com/office/drawing/2014/main" id="{0C9AEC77-CFF5-4B7A-93D5-4DAAFA039C32}"/>
              </a:ext>
            </a:extLst>
          </p:cNvPr>
          <p:cNvSpPr>
            <a:spLocks noGrp="1"/>
          </p:cNvSpPr>
          <p:nvPr>
            <p:ph type="sldNum" sz="quarter" idx="12"/>
          </p:nvPr>
        </p:nvSpPr>
        <p:spPr/>
        <p:txBody>
          <a:bodyPr/>
          <a:lstStyle/>
          <a:p>
            <a:fld id="{A2885E78-1F86-4A3D-9EE1-B0103B1CEF15}" type="slidenum">
              <a:rPr lang="en-US" smtClean="0">
                <a:solidFill>
                  <a:srgbClr val="000000"/>
                </a:solidFill>
              </a:rPr>
              <a:pPr/>
              <a:t>34</a:t>
            </a:fld>
            <a:endParaRPr lang="en-US">
              <a:solidFill>
                <a:srgbClr val="000000"/>
              </a:solidFill>
            </a:endParaRPr>
          </a:p>
        </p:txBody>
      </p:sp>
      <p:pic>
        <p:nvPicPr>
          <p:cNvPr id="10" name="Picture 9">
            <a:extLst>
              <a:ext uri="{FF2B5EF4-FFF2-40B4-BE49-F238E27FC236}">
                <a16:creationId xmlns:a16="http://schemas.microsoft.com/office/drawing/2014/main" id="{0AE47B97-53DE-4032-A66D-B4F509CFD16C}"/>
              </a:ext>
            </a:extLst>
          </p:cNvPr>
          <p:cNvPicPr>
            <a:picLocks noChangeAspect="1"/>
          </p:cNvPicPr>
          <p:nvPr/>
        </p:nvPicPr>
        <p:blipFill>
          <a:blip r:embed="rId3"/>
          <a:stretch>
            <a:fillRect/>
          </a:stretch>
        </p:blipFill>
        <p:spPr>
          <a:xfrm>
            <a:off x="5990647" y="3532324"/>
            <a:ext cx="2196859" cy="1668325"/>
          </a:xfrm>
          <a:prstGeom prst="rect">
            <a:avLst/>
          </a:prstGeom>
        </p:spPr>
      </p:pic>
      <p:sp>
        <p:nvSpPr>
          <p:cNvPr id="7" name="Rectangle 6">
            <a:extLst>
              <a:ext uri="{FF2B5EF4-FFF2-40B4-BE49-F238E27FC236}">
                <a16:creationId xmlns:a16="http://schemas.microsoft.com/office/drawing/2014/main" id="{67F969B4-CC2F-479F-B79B-3056BBE82260}"/>
              </a:ext>
            </a:extLst>
          </p:cNvPr>
          <p:cNvSpPr/>
          <p:nvPr/>
        </p:nvSpPr>
        <p:spPr>
          <a:xfrm>
            <a:off x="5562662" y="5320556"/>
            <a:ext cx="3189932" cy="830997"/>
          </a:xfrm>
          <a:prstGeom prst="rect">
            <a:avLst/>
          </a:prstGeom>
        </p:spPr>
        <p:txBody>
          <a:bodyPr wrap="square" anchor="t">
            <a:spAutoFit/>
          </a:bodyPr>
          <a:lstStyle/>
          <a:p>
            <a:pPr algn="ctr"/>
            <a:r>
              <a:rPr lang="en-US" sz="1200" dirty="0">
                <a:solidFill>
                  <a:srgbClr val="002A3A"/>
                </a:solidFill>
              </a:rPr>
              <a:t>* If unexplained, invalid or false test results continue to be obtained after repeating test, please contact Technical Support at 855.731.2288</a:t>
            </a:r>
          </a:p>
        </p:txBody>
      </p:sp>
      <p:pic>
        <p:nvPicPr>
          <p:cNvPr id="11" name="Picture 10">
            <a:extLst>
              <a:ext uri="{FF2B5EF4-FFF2-40B4-BE49-F238E27FC236}">
                <a16:creationId xmlns:a16="http://schemas.microsoft.com/office/drawing/2014/main" id="{83F29EF2-5428-4037-BEB1-4B846748D38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90647" y="1700372"/>
            <a:ext cx="2133317" cy="1599986"/>
          </a:xfrm>
          <a:prstGeom prst="roundRect">
            <a:avLst>
              <a:gd name="adj" fmla="val 4470"/>
            </a:avLst>
          </a:prstGeom>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4019392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AED3DBE-60E8-423B-AF59-7F061ED8114B}"/>
              </a:ext>
            </a:extLst>
          </p:cNvPr>
          <p:cNvPicPr>
            <a:picLocks noGrp="1" noChangeAspect="1"/>
          </p:cNvPicPr>
          <p:nvPr>
            <p:ph type="pic" sz="quarter" idx="14"/>
          </p:nvPr>
        </p:nvPicPr>
        <p:blipFill rotWithShape="1">
          <a:blip r:embed="rId3"/>
          <a:srcRect t="2051" b="1903"/>
          <a:stretch/>
        </p:blipFill>
        <p:spPr>
          <a:xfrm>
            <a:off x="4477512" y="1066801"/>
            <a:ext cx="4180713" cy="5197972"/>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CA768D9F-0D4B-46E6-A454-9FF35188A809}"/>
              </a:ext>
            </a:extLst>
          </p:cNvPr>
          <p:cNvSpPr>
            <a:spLocks noGrp="1"/>
          </p:cNvSpPr>
          <p:nvPr>
            <p:ph type="title"/>
          </p:nvPr>
        </p:nvSpPr>
        <p:spPr>
          <a:xfrm>
            <a:off x="502920" y="365760"/>
            <a:ext cx="3974592" cy="914400"/>
          </a:xfrm>
        </p:spPr>
        <p:txBody>
          <a:bodyPr anchor="t">
            <a:normAutofit/>
          </a:bodyPr>
          <a:lstStyle/>
          <a:p>
            <a:r>
              <a:rPr lang="en-US" dirty="0"/>
              <a:t>Repeat Testing </a:t>
            </a:r>
          </a:p>
        </p:txBody>
      </p:sp>
      <p:sp>
        <p:nvSpPr>
          <p:cNvPr id="7" name="Content Placeholder 6">
            <a:extLst>
              <a:ext uri="{FF2B5EF4-FFF2-40B4-BE49-F238E27FC236}">
                <a16:creationId xmlns:a16="http://schemas.microsoft.com/office/drawing/2014/main" id="{7902583F-61FC-45DF-B8B6-7DE91EC37E40}"/>
              </a:ext>
            </a:extLst>
          </p:cNvPr>
          <p:cNvSpPr>
            <a:spLocks noGrp="1"/>
          </p:cNvSpPr>
          <p:nvPr>
            <p:ph sz="half" idx="1"/>
          </p:nvPr>
        </p:nvSpPr>
        <p:spPr>
          <a:xfrm>
            <a:off x="485775" y="1265487"/>
            <a:ext cx="3745794" cy="4800600"/>
          </a:xfrm>
        </p:spPr>
        <p:txBody>
          <a:bodyPr vert="horz" lIns="0" tIns="0" rIns="182880" bIns="45720" rtlCol="0" anchor="t">
            <a:normAutofit/>
          </a:bodyPr>
          <a:lstStyle/>
          <a:p>
            <a:r>
              <a:rPr lang="en-US" sz="2000" dirty="0">
                <a:solidFill>
                  <a:srgbClr val="002A3A"/>
                </a:solidFill>
                <a:latin typeface="+mn-lt"/>
                <a:cs typeface="Calibri"/>
              </a:rPr>
              <a:t>If an Invalid result is received, one additional test may be run using the same blue Sample Receiver</a:t>
            </a:r>
          </a:p>
          <a:p>
            <a:pPr marL="285750" indent="-285750">
              <a:buFont typeface="Arial" panose="020B0604020202020204" pitchFamily="34" charset="0"/>
              <a:buChar char="•"/>
            </a:pPr>
            <a:r>
              <a:rPr lang="en-US" b="0" dirty="0">
                <a:solidFill>
                  <a:srgbClr val="002A3A"/>
                </a:solidFill>
                <a:latin typeface="+mn-lt"/>
                <a:cs typeface="Calibri"/>
              </a:rPr>
              <a:t>Refer to ID NOW Performance Best Practices for repeat testing procedures</a:t>
            </a:r>
          </a:p>
          <a:p>
            <a:pPr marL="285750" indent="-285750">
              <a:buFont typeface="Arial" panose="020B0604020202020204" pitchFamily="34" charset="0"/>
              <a:buChar char="•"/>
            </a:pPr>
            <a:r>
              <a:rPr lang="en-US" b="0" dirty="0">
                <a:solidFill>
                  <a:srgbClr val="002A3A"/>
                </a:solidFill>
                <a:latin typeface="+mn-lt"/>
                <a:cs typeface="Calibri"/>
              </a:rPr>
              <a:t>If unexplained, invalid, or false positive results continue to be obtained, please contact Technical Support for assistance at 855-731-2288</a:t>
            </a:r>
          </a:p>
        </p:txBody>
      </p:sp>
      <p:sp>
        <p:nvSpPr>
          <p:cNvPr id="6" name="Slide Number Placeholder 5">
            <a:extLst>
              <a:ext uri="{FF2B5EF4-FFF2-40B4-BE49-F238E27FC236}">
                <a16:creationId xmlns:a16="http://schemas.microsoft.com/office/drawing/2014/main" id="{251419A3-1967-4AAF-B78A-57EE27A4C193}"/>
              </a:ext>
            </a:extLst>
          </p:cNvPr>
          <p:cNvSpPr>
            <a:spLocks noGrp="1"/>
          </p:cNvSpPr>
          <p:nvPr>
            <p:ph type="sldNum" sz="quarter" idx="12"/>
          </p:nvPr>
        </p:nvSpPr>
        <p:spPr>
          <a:xfrm>
            <a:off x="8606290" y="6428232"/>
            <a:ext cx="292608" cy="283464"/>
          </a:xfrm>
        </p:spPr>
        <p:txBody>
          <a:bodyPr anchor="b">
            <a:normAutofit/>
          </a:bodyPr>
          <a:lstStyle/>
          <a:p>
            <a:pPr>
              <a:spcAft>
                <a:spcPts val="600"/>
              </a:spcAft>
            </a:pPr>
            <a:fld id="{A2885E78-1F86-4A3D-9EE1-B0103B1CEF15}" type="slidenum">
              <a:rPr lang="en-US" smtClean="0">
                <a:solidFill>
                  <a:srgbClr val="000000"/>
                </a:solidFill>
              </a:rPr>
              <a:pPr>
                <a:spcAft>
                  <a:spcPts val="600"/>
                </a:spcAft>
              </a:pPr>
              <a:t>35</a:t>
            </a:fld>
            <a:endParaRPr lang="en-US">
              <a:solidFill>
                <a:srgbClr val="000000"/>
              </a:solidFill>
            </a:endParaRPr>
          </a:p>
        </p:txBody>
      </p:sp>
    </p:spTree>
    <p:extLst>
      <p:ext uri="{BB962C8B-B14F-4D97-AF65-F5344CB8AC3E}">
        <p14:creationId xmlns:p14="http://schemas.microsoft.com/office/powerpoint/2010/main" val="2237827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D2096-1D40-41AD-9F95-475C5B5C3B84}"/>
              </a:ext>
            </a:extLst>
          </p:cNvPr>
          <p:cNvPicPr>
            <a:picLocks noChangeAspect="1"/>
          </p:cNvPicPr>
          <p:nvPr/>
        </p:nvPicPr>
        <p:blipFill>
          <a:blip r:embed="rId2"/>
          <a:stretch>
            <a:fillRect/>
          </a:stretch>
        </p:blipFill>
        <p:spPr>
          <a:xfrm>
            <a:off x="4678146" y="722599"/>
            <a:ext cx="1268961" cy="1744822"/>
          </a:xfrm>
          <a:prstGeom prst="rect">
            <a:avLst/>
          </a:prstGeom>
        </p:spPr>
      </p:pic>
      <p:sp>
        <p:nvSpPr>
          <p:cNvPr id="2" name="Title 1">
            <a:extLst>
              <a:ext uri="{FF2B5EF4-FFF2-40B4-BE49-F238E27FC236}">
                <a16:creationId xmlns:a16="http://schemas.microsoft.com/office/drawing/2014/main" id="{9F7B4480-6ED1-4C0C-ABCC-0F18CA98E3C3}"/>
              </a:ext>
            </a:extLst>
          </p:cNvPr>
          <p:cNvSpPr>
            <a:spLocks noGrp="1"/>
          </p:cNvSpPr>
          <p:nvPr>
            <p:ph type="title"/>
          </p:nvPr>
        </p:nvSpPr>
        <p:spPr>
          <a:xfrm>
            <a:off x="426186" y="440212"/>
            <a:ext cx="8229600" cy="914400"/>
          </a:xfrm>
        </p:spPr>
        <p:txBody>
          <a:bodyPr/>
          <a:lstStyle/>
          <a:p>
            <a:r>
              <a:rPr lang="en-US" dirty="0"/>
              <a:t>Molecular Considerations </a:t>
            </a:r>
          </a:p>
        </p:txBody>
      </p:sp>
      <p:sp>
        <p:nvSpPr>
          <p:cNvPr id="7" name="Content Placeholder 6">
            <a:extLst>
              <a:ext uri="{FF2B5EF4-FFF2-40B4-BE49-F238E27FC236}">
                <a16:creationId xmlns:a16="http://schemas.microsoft.com/office/drawing/2014/main" id="{2A77D3A3-80CB-4A6A-AF1E-BB3DAE62A2C4}"/>
              </a:ext>
            </a:extLst>
          </p:cNvPr>
          <p:cNvSpPr>
            <a:spLocks noGrp="1"/>
          </p:cNvSpPr>
          <p:nvPr>
            <p:ph sz="half" idx="1"/>
          </p:nvPr>
        </p:nvSpPr>
        <p:spPr>
          <a:xfrm>
            <a:off x="488214" y="1354612"/>
            <a:ext cx="3715506" cy="4716781"/>
          </a:xfrm>
        </p:spPr>
        <p:txBody>
          <a:bodyPr vert="horz" lIns="0" tIns="0" rIns="91440" bIns="45720" rtlCol="0" anchor="t">
            <a:noAutofit/>
          </a:bodyPr>
          <a:lstStyle/>
          <a:p>
            <a:pPr marL="285750" indent="-285750">
              <a:spcBef>
                <a:spcPts val="1200"/>
              </a:spcBef>
              <a:buFont typeface="Arial" panose="020B0604020202020204" pitchFamily="34" charset="0"/>
              <a:buChar char="•"/>
            </a:pPr>
            <a:r>
              <a:rPr lang="en-US" sz="1600" b="0" dirty="0">
                <a:solidFill>
                  <a:schemeClr val="tx1"/>
                </a:solidFill>
                <a:latin typeface="+mn-lt"/>
                <a:cs typeface="Calibri"/>
              </a:rPr>
              <a:t>“Amplicons” are amplified copies of the target DNA or RNA </a:t>
            </a:r>
            <a:endParaRPr lang="en-US" sz="1600" b="0" dirty="0">
              <a:solidFill>
                <a:schemeClr val="tx1"/>
              </a:solidFill>
              <a:latin typeface="+mn-lt"/>
            </a:endParaRPr>
          </a:p>
          <a:p>
            <a:pPr marL="285750" indent="-285750">
              <a:spcBef>
                <a:spcPts val="1200"/>
              </a:spcBef>
              <a:buFont typeface="Arial" panose="020B0604020202020204" pitchFamily="34" charset="0"/>
              <a:buChar char="•"/>
            </a:pPr>
            <a:r>
              <a:rPr lang="en-US" sz="1600" b="0" dirty="0">
                <a:solidFill>
                  <a:schemeClr val="tx1"/>
                </a:solidFill>
                <a:latin typeface="+mn-lt"/>
                <a:cs typeface="Calibri"/>
              </a:rPr>
              <a:t>Present in the orange test base reaction tubes after the testing process is complete </a:t>
            </a:r>
            <a:endParaRPr lang="en-US" sz="1600" b="0" dirty="0">
              <a:solidFill>
                <a:schemeClr val="tx1"/>
              </a:solidFill>
              <a:latin typeface="+mn-lt"/>
            </a:endParaRPr>
          </a:p>
          <a:p>
            <a:pPr marL="285750" indent="-285750">
              <a:spcBef>
                <a:spcPts val="1200"/>
              </a:spcBef>
              <a:buFont typeface="Arial" panose="020B0604020202020204" pitchFamily="34" charset="0"/>
              <a:buChar char="•"/>
            </a:pPr>
            <a:r>
              <a:rPr lang="en-US" sz="1600" b="0" dirty="0">
                <a:solidFill>
                  <a:schemeClr val="tx1"/>
                </a:solidFill>
                <a:latin typeface="+mn-lt"/>
                <a:cs typeface="Calibri"/>
              </a:rPr>
              <a:t>If the orange test base is damaged or  compromised, these “amplicons” are released, contaminating the workspace and testing environment </a:t>
            </a:r>
            <a:endParaRPr lang="en-US" sz="1600" b="0" dirty="0">
              <a:solidFill>
                <a:schemeClr val="tx1"/>
              </a:solidFill>
              <a:latin typeface="+mn-lt"/>
            </a:endParaRPr>
          </a:p>
          <a:p>
            <a:pPr marL="285750" indent="-285750">
              <a:spcBef>
                <a:spcPts val="1200"/>
              </a:spcBef>
              <a:buFont typeface="Arial" panose="020B0604020202020204" pitchFamily="34" charset="0"/>
              <a:buChar char="•"/>
            </a:pPr>
            <a:r>
              <a:rPr lang="en-US" sz="1600" b="0" dirty="0">
                <a:solidFill>
                  <a:schemeClr val="tx1"/>
                </a:solidFill>
                <a:latin typeface="+mn-lt"/>
                <a:cs typeface="Calibri"/>
              </a:rPr>
              <a:t>“Amplicons” </a:t>
            </a:r>
            <a:r>
              <a:rPr lang="en-US" sz="1600" dirty="0">
                <a:solidFill>
                  <a:schemeClr val="tx1"/>
                </a:solidFill>
                <a:latin typeface="+mn-lt"/>
                <a:cs typeface="Calibri"/>
              </a:rPr>
              <a:t>cannot make you sick</a:t>
            </a:r>
            <a:r>
              <a:rPr lang="en-US" sz="1600" b="0" dirty="0">
                <a:solidFill>
                  <a:schemeClr val="tx1"/>
                </a:solidFill>
                <a:latin typeface="+mn-lt"/>
                <a:cs typeface="Calibri"/>
              </a:rPr>
              <a:t>, but may cause false positive results </a:t>
            </a:r>
            <a:endParaRPr lang="en-US" sz="1600" b="0" dirty="0">
              <a:solidFill>
                <a:schemeClr val="tx1"/>
              </a:solidFill>
              <a:latin typeface="+mn-lt"/>
            </a:endParaRPr>
          </a:p>
          <a:p>
            <a:pPr marL="285750" indent="-285750">
              <a:spcBef>
                <a:spcPts val="1200"/>
              </a:spcBef>
              <a:buFont typeface="Arial" panose="020B0604020202020204" pitchFamily="34" charset="0"/>
              <a:buChar char="•"/>
            </a:pPr>
            <a:r>
              <a:rPr lang="en-US" sz="1600" dirty="0">
                <a:solidFill>
                  <a:schemeClr val="tx1"/>
                </a:solidFill>
                <a:latin typeface="+mn-lt"/>
                <a:cs typeface="Calibri"/>
              </a:rPr>
              <a:t>The risk for amplicon release is very low if test components are handled and discarded appropriately</a:t>
            </a:r>
            <a:endParaRPr lang="en-US" sz="1600" b="0" dirty="0">
              <a:solidFill>
                <a:schemeClr val="tx1"/>
              </a:solidFill>
              <a:latin typeface="+mn-lt"/>
            </a:endParaRPr>
          </a:p>
        </p:txBody>
      </p:sp>
      <p:sp>
        <p:nvSpPr>
          <p:cNvPr id="8" name="Content Placeholder 7">
            <a:extLst>
              <a:ext uri="{FF2B5EF4-FFF2-40B4-BE49-F238E27FC236}">
                <a16:creationId xmlns:a16="http://schemas.microsoft.com/office/drawing/2014/main" id="{0E189862-D127-41D1-BF94-D3C2186799BB}"/>
              </a:ext>
            </a:extLst>
          </p:cNvPr>
          <p:cNvSpPr>
            <a:spLocks noGrp="1"/>
          </p:cNvSpPr>
          <p:nvPr>
            <p:ph sz="half" idx="2"/>
          </p:nvPr>
        </p:nvSpPr>
        <p:spPr>
          <a:xfrm>
            <a:off x="4678146" y="2770126"/>
            <a:ext cx="3977640" cy="4521202"/>
          </a:xfrm>
        </p:spPr>
        <p:txBody>
          <a:bodyPr vert="horz" lIns="0" tIns="0" rIns="91440" bIns="45720" rtlCol="0" anchor="t">
            <a:noAutofit/>
          </a:bodyPr>
          <a:lstStyle/>
          <a:p>
            <a:r>
              <a:rPr lang="en-US" dirty="0">
                <a:solidFill>
                  <a:schemeClr val="tx1"/>
                </a:solidFill>
                <a:latin typeface="+mn-lt"/>
                <a:cs typeface="Calibri"/>
              </a:rPr>
              <a:t>To Avoid Amplicon Release:</a:t>
            </a:r>
          </a:p>
          <a:p>
            <a:pPr marL="285750" indent="-285750">
              <a:buFont typeface="Arial" panose="020B0604020202020204" pitchFamily="34" charset="0"/>
              <a:buChar char="•"/>
            </a:pPr>
            <a:r>
              <a:rPr lang="en-US" sz="1600" b="0" dirty="0">
                <a:solidFill>
                  <a:schemeClr val="tx1"/>
                </a:solidFill>
                <a:latin typeface="+mn-lt"/>
                <a:cs typeface="Calibri"/>
              </a:rPr>
              <a:t>Use caution when opening and handling package #1 – the orange test base </a:t>
            </a:r>
            <a:endParaRPr lang="en-US" sz="1600" b="0" dirty="0">
              <a:solidFill>
                <a:schemeClr val="tx1"/>
              </a:solidFill>
              <a:latin typeface="+mn-lt"/>
            </a:endParaRPr>
          </a:p>
          <a:p>
            <a:pPr marL="285750" indent="-285750">
              <a:buFont typeface="Arial" panose="020B0604020202020204" pitchFamily="34" charset="0"/>
              <a:buChar char="•"/>
            </a:pPr>
            <a:r>
              <a:rPr lang="en-US" sz="1600" b="0" dirty="0">
                <a:solidFill>
                  <a:schemeClr val="tx1"/>
                </a:solidFill>
                <a:latin typeface="+mn-lt"/>
                <a:cs typeface="Calibri"/>
              </a:rPr>
              <a:t>Discard and DO NOT use any components that are dropped, cracked or found to be damaged. </a:t>
            </a:r>
            <a:endParaRPr lang="en-US" sz="1600" b="0" dirty="0">
              <a:solidFill>
                <a:schemeClr val="tx1"/>
              </a:solidFill>
              <a:latin typeface="+mn-lt"/>
            </a:endParaRPr>
          </a:p>
          <a:p>
            <a:pPr marL="285750" indent="-285750">
              <a:buFont typeface="Arial" panose="020B0604020202020204" pitchFamily="34" charset="0"/>
              <a:buChar char="•"/>
            </a:pPr>
            <a:r>
              <a:rPr lang="en-US" sz="1600" b="0" dirty="0">
                <a:solidFill>
                  <a:schemeClr val="tx1"/>
                </a:solidFill>
                <a:latin typeface="+mn-lt"/>
                <a:cs typeface="Calibri"/>
              </a:rPr>
              <a:t>Test components must NEVER be discarded individually </a:t>
            </a:r>
            <a:endParaRPr lang="en-US" sz="1600" b="0" dirty="0">
              <a:solidFill>
                <a:schemeClr val="tx1"/>
              </a:solidFill>
              <a:latin typeface="+mn-lt"/>
            </a:endParaRPr>
          </a:p>
          <a:p>
            <a:pPr marL="285750" indent="-285750">
              <a:buFont typeface="Arial" panose="020B0604020202020204" pitchFamily="34" charset="0"/>
              <a:buChar char="•"/>
            </a:pPr>
            <a:r>
              <a:rPr lang="en-US" sz="1600" b="0" dirty="0">
                <a:solidFill>
                  <a:schemeClr val="tx1"/>
                </a:solidFill>
                <a:latin typeface="+mn-lt"/>
                <a:cs typeface="Calibri"/>
              </a:rPr>
              <a:t>Once the test components are assembled after the test is complete, NEVER disassemble them </a:t>
            </a:r>
            <a:endParaRPr lang="en-US" sz="1600" b="0" dirty="0">
              <a:solidFill>
                <a:schemeClr val="tx1"/>
              </a:solidFill>
              <a:latin typeface="+mn-lt"/>
            </a:endParaRPr>
          </a:p>
          <a:p>
            <a:pPr marL="285750" indent="-285750">
              <a:buFont typeface="Arial" panose="020B0604020202020204" pitchFamily="34" charset="0"/>
              <a:buChar char="•"/>
            </a:pPr>
            <a:r>
              <a:rPr lang="en-US" sz="1600" b="0" dirty="0">
                <a:solidFill>
                  <a:schemeClr val="tx1"/>
                </a:solidFill>
                <a:latin typeface="+mn-lt"/>
                <a:cs typeface="Calibri"/>
              </a:rPr>
              <a:t>Clean the instrument daily </a:t>
            </a:r>
            <a:endParaRPr lang="en-US" sz="1600" b="0" dirty="0">
              <a:solidFill>
                <a:schemeClr val="tx1"/>
              </a:solidFill>
              <a:latin typeface="+mn-lt"/>
            </a:endParaRPr>
          </a:p>
          <a:p>
            <a:pPr marL="285750" indent="-285750">
              <a:buFont typeface="Arial" panose="020B0604020202020204" pitchFamily="34" charset="0"/>
              <a:buChar char="•"/>
            </a:pPr>
            <a:endParaRPr lang="en-US" sz="1600" b="0" dirty="0">
              <a:solidFill>
                <a:schemeClr val="tx1"/>
              </a:solidFill>
            </a:endParaRPr>
          </a:p>
          <a:p>
            <a:endParaRPr lang="en-US" sz="1600" dirty="0"/>
          </a:p>
        </p:txBody>
      </p:sp>
      <p:sp>
        <p:nvSpPr>
          <p:cNvPr id="6" name="Slide Number Placeholder 5">
            <a:extLst>
              <a:ext uri="{FF2B5EF4-FFF2-40B4-BE49-F238E27FC236}">
                <a16:creationId xmlns:a16="http://schemas.microsoft.com/office/drawing/2014/main" id="{F093352D-8E36-4722-8430-4040B6F7CCD6}"/>
              </a:ext>
            </a:extLst>
          </p:cNvPr>
          <p:cNvSpPr>
            <a:spLocks noGrp="1"/>
          </p:cNvSpPr>
          <p:nvPr>
            <p:ph type="sldNum" sz="quarter" idx="12"/>
          </p:nvPr>
        </p:nvSpPr>
        <p:spPr/>
        <p:txBody>
          <a:bodyPr/>
          <a:lstStyle/>
          <a:p>
            <a:fld id="{A2885E78-1F86-4A3D-9EE1-B0103B1CEF15}" type="slidenum">
              <a:rPr lang="en-US" smtClean="0">
                <a:solidFill>
                  <a:srgbClr val="000000"/>
                </a:solidFill>
              </a:rPr>
              <a:pPr/>
              <a:t>36</a:t>
            </a:fld>
            <a:endParaRPr lang="en-US">
              <a:solidFill>
                <a:srgbClr val="000000"/>
              </a:solidFill>
            </a:endParaRPr>
          </a:p>
        </p:txBody>
      </p:sp>
      <p:pic>
        <p:nvPicPr>
          <p:cNvPr id="5" name="Picture 4">
            <a:extLst>
              <a:ext uri="{FF2B5EF4-FFF2-40B4-BE49-F238E27FC236}">
                <a16:creationId xmlns:a16="http://schemas.microsoft.com/office/drawing/2014/main" id="{8625345C-668D-4A0B-B708-95845F9F36C0}"/>
              </a:ext>
            </a:extLst>
          </p:cNvPr>
          <p:cNvPicPr>
            <a:picLocks noChangeAspect="1"/>
          </p:cNvPicPr>
          <p:nvPr/>
        </p:nvPicPr>
        <p:blipFill>
          <a:blip r:embed="rId3"/>
          <a:stretch>
            <a:fillRect/>
          </a:stretch>
        </p:blipFill>
        <p:spPr>
          <a:xfrm>
            <a:off x="6368519" y="776733"/>
            <a:ext cx="1844888" cy="16906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422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15D1-4ACA-4A3F-8AF9-BACF4F7CC316}"/>
              </a:ext>
            </a:extLst>
          </p:cNvPr>
          <p:cNvSpPr>
            <a:spLocks noGrp="1"/>
          </p:cNvSpPr>
          <p:nvPr>
            <p:ph type="title"/>
          </p:nvPr>
        </p:nvSpPr>
        <p:spPr/>
        <p:txBody>
          <a:bodyPr anchor="t">
            <a:normAutofit/>
          </a:bodyPr>
          <a:lstStyle/>
          <a:p>
            <a:r>
              <a:rPr lang="en-US"/>
              <a:t>Maintenance and Cleaning </a:t>
            </a:r>
          </a:p>
        </p:txBody>
      </p:sp>
      <p:sp>
        <p:nvSpPr>
          <p:cNvPr id="3" name="Content Placeholder 2">
            <a:extLst>
              <a:ext uri="{FF2B5EF4-FFF2-40B4-BE49-F238E27FC236}">
                <a16:creationId xmlns:a16="http://schemas.microsoft.com/office/drawing/2014/main" id="{D94AAA7B-A094-40A4-8E3D-7D436838D860}"/>
              </a:ext>
            </a:extLst>
          </p:cNvPr>
          <p:cNvSpPr>
            <a:spLocks noGrp="1"/>
          </p:cNvSpPr>
          <p:nvPr>
            <p:ph sz="half" idx="1"/>
          </p:nvPr>
        </p:nvSpPr>
        <p:spPr>
          <a:xfrm>
            <a:off x="502920" y="2035520"/>
            <a:ext cx="4711567" cy="4243360"/>
          </a:xfrm>
        </p:spPr>
        <p:txBody>
          <a:bodyPr>
            <a:noAutofit/>
          </a:bodyPr>
          <a:lstStyle/>
          <a:p>
            <a:pPr marL="285750" indent="-285750">
              <a:lnSpc>
                <a:spcPct val="90000"/>
              </a:lnSpc>
              <a:buFont typeface="Arial" panose="020B0604020202020204" pitchFamily="34" charset="0"/>
              <a:buChar char="•"/>
            </a:pPr>
            <a:r>
              <a:rPr lang="en-US" b="0" dirty="0">
                <a:solidFill>
                  <a:schemeClr val="tx1"/>
                </a:solidFill>
                <a:latin typeface="+mn-lt"/>
              </a:rPr>
              <a:t>Clean instrument </a:t>
            </a:r>
            <a:r>
              <a:rPr lang="en-US" dirty="0">
                <a:solidFill>
                  <a:schemeClr val="tx1"/>
                </a:solidFill>
                <a:latin typeface="+mn-lt"/>
              </a:rPr>
              <a:t>daily</a:t>
            </a:r>
          </a:p>
          <a:p>
            <a:pPr>
              <a:lnSpc>
                <a:spcPct val="90000"/>
              </a:lnSpc>
            </a:pPr>
            <a:endParaRPr lang="en-US" b="0" dirty="0">
              <a:solidFill>
                <a:schemeClr val="tx1"/>
              </a:solidFill>
              <a:latin typeface="+mn-lt"/>
            </a:endParaRPr>
          </a:p>
          <a:p>
            <a:pPr marL="285750" indent="-285750">
              <a:lnSpc>
                <a:spcPct val="90000"/>
              </a:lnSpc>
              <a:buFont typeface="Arial" panose="020B0604020202020204" pitchFamily="34" charset="0"/>
              <a:buChar char="•"/>
            </a:pPr>
            <a:r>
              <a:rPr lang="en-US" b="0" dirty="0">
                <a:solidFill>
                  <a:schemeClr val="tx1"/>
                </a:solidFill>
                <a:latin typeface="+mn-lt"/>
              </a:rPr>
              <a:t>Acceptable cleaning agents include the following:</a:t>
            </a:r>
          </a:p>
          <a:p>
            <a:pPr marL="455613" lvl="1" indent="-285750">
              <a:lnSpc>
                <a:spcPct val="90000"/>
              </a:lnSpc>
            </a:pPr>
            <a:r>
              <a:rPr lang="en-US" sz="1600" b="1" dirty="0"/>
              <a:t>70% ethanol or 70% isopropanol</a:t>
            </a:r>
            <a:r>
              <a:rPr lang="en-US" sz="1600" dirty="0"/>
              <a:t>– available in commercial wipes or on a damp, lint free cloth</a:t>
            </a:r>
          </a:p>
          <a:p>
            <a:pPr marL="455613" lvl="1" indent="-285750">
              <a:lnSpc>
                <a:spcPct val="90000"/>
              </a:lnSpc>
            </a:pPr>
            <a:r>
              <a:rPr lang="en-US" sz="1600" b="1" dirty="0"/>
              <a:t>10% bleach</a:t>
            </a:r>
            <a:r>
              <a:rPr lang="en-US" sz="1600" dirty="0"/>
              <a:t> – on a damp, lint free cloth only</a:t>
            </a:r>
          </a:p>
          <a:p>
            <a:pPr marL="455613" lvl="1" indent="-285750">
              <a:lnSpc>
                <a:spcPct val="90000"/>
              </a:lnSpc>
            </a:pPr>
            <a:endParaRPr lang="en-US" b="0" dirty="0">
              <a:solidFill>
                <a:schemeClr val="tx1"/>
              </a:solidFill>
              <a:latin typeface="+mn-lt"/>
            </a:endParaRPr>
          </a:p>
          <a:p>
            <a:pPr marL="285750" indent="-285750">
              <a:lnSpc>
                <a:spcPct val="90000"/>
              </a:lnSpc>
              <a:buFont typeface="Arial" panose="020B0604020202020204" pitchFamily="34" charset="0"/>
              <a:buChar char="•"/>
            </a:pPr>
            <a:r>
              <a:rPr lang="en-US" b="0" dirty="0">
                <a:solidFill>
                  <a:schemeClr val="tx1"/>
                </a:solidFill>
                <a:latin typeface="+mn-lt"/>
              </a:rPr>
              <a:t>Wipe down exterior instrument surfaces and the surfaces visible under the lid</a:t>
            </a:r>
          </a:p>
          <a:p>
            <a:pPr marL="285750" indent="-285750">
              <a:lnSpc>
                <a:spcPct val="90000"/>
              </a:lnSpc>
              <a:buFont typeface="Arial" panose="020B0604020202020204" pitchFamily="34" charset="0"/>
              <a:buChar char="•"/>
            </a:pPr>
            <a:endParaRPr lang="en-US" b="0" dirty="0">
              <a:solidFill>
                <a:schemeClr val="tx1"/>
              </a:solidFill>
              <a:latin typeface="+mn-lt"/>
            </a:endParaRPr>
          </a:p>
          <a:p>
            <a:pPr marL="285750" indent="-285750">
              <a:lnSpc>
                <a:spcPct val="90000"/>
              </a:lnSpc>
              <a:buFont typeface="Arial" panose="020B0604020202020204" pitchFamily="34" charset="0"/>
              <a:buChar char="•"/>
            </a:pPr>
            <a:r>
              <a:rPr lang="en-US" b="0" dirty="0">
                <a:solidFill>
                  <a:schemeClr val="tx1"/>
                </a:solidFill>
                <a:latin typeface="+mn-lt"/>
              </a:rPr>
              <a:t>Never spray or pour any liquid on the instrument directly – avoid excessive moisture</a:t>
            </a:r>
          </a:p>
          <a:p>
            <a:pPr>
              <a:lnSpc>
                <a:spcPct val="90000"/>
              </a:lnSpc>
            </a:pPr>
            <a:endParaRPr lang="en-US" sz="2000" b="0" dirty="0">
              <a:solidFill>
                <a:schemeClr val="tx1"/>
              </a:solidFill>
              <a:latin typeface="+mn-lt"/>
            </a:endParaRPr>
          </a:p>
          <a:p>
            <a:pPr lvl="1" indent="0">
              <a:lnSpc>
                <a:spcPct val="90000"/>
              </a:lnSpc>
              <a:buNone/>
            </a:pPr>
            <a:endParaRPr lang="en-US" dirty="0"/>
          </a:p>
        </p:txBody>
      </p:sp>
      <p:sp>
        <p:nvSpPr>
          <p:cNvPr id="4" name="Date Placeholder 3">
            <a:extLst>
              <a:ext uri="{FF2B5EF4-FFF2-40B4-BE49-F238E27FC236}">
                <a16:creationId xmlns:a16="http://schemas.microsoft.com/office/drawing/2014/main" id="{E31E6524-2FFB-4C88-8A92-6A81A00BD321}"/>
              </a:ext>
            </a:extLst>
          </p:cNvPr>
          <p:cNvSpPr>
            <a:spLocks noGrp="1"/>
          </p:cNvSpPr>
          <p:nvPr>
            <p:ph type="dt" sz="half" idx="10"/>
          </p:nvPr>
        </p:nvSpPr>
        <p:spPr/>
        <p:txBody>
          <a:bodyPr anchor="b">
            <a:normAutofit/>
          </a:bodyPr>
          <a:lstStyle/>
          <a:p>
            <a:pPr>
              <a:spcAft>
                <a:spcPts val="600"/>
              </a:spcAft>
            </a:pPr>
            <a:fld id="{BD3F140F-3F23-415A-966E-0C4E70F5034F}" type="datetime4">
              <a:rPr lang="en-US" smtClean="0">
                <a:solidFill>
                  <a:srgbClr val="000000"/>
                </a:solidFill>
              </a:rPr>
              <a:pPr>
                <a:spcAft>
                  <a:spcPts val="600"/>
                </a:spcAft>
              </a:pPr>
              <a:t>June 5, 2024</a:t>
            </a:fld>
            <a:endParaRPr lang="en-US">
              <a:solidFill>
                <a:srgbClr val="000000"/>
              </a:solidFill>
            </a:endParaRPr>
          </a:p>
        </p:txBody>
      </p:sp>
      <p:sp>
        <p:nvSpPr>
          <p:cNvPr id="6" name="Slide Number Placeholder 5">
            <a:extLst>
              <a:ext uri="{FF2B5EF4-FFF2-40B4-BE49-F238E27FC236}">
                <a16:creationId xmlns:a16="http://schemas.microsoft.com/office/drawing/2014/main" id="{D2AEB9C6-A87B-45A9-ADBE-FE8A3CBE280D}"/>
              </a:ext>
            </a:extLst>
          </p:cNvPr>
          <p:cNvSpPr>
            <a:spLocks noGrp="1"/>
          </p:cNvSpPr>
          <p:nvPr>
            <p:ph type="sldNum" sz="quarter" idx="12"/>
          </p:nvPr>
        </p:nvSpPr>
        <p:spPr/>
        <p:txBody>
          <a:bodyPr anchor="b">
            <a:normAutofit/>
          </a:bodyPr>
          <a:lstStyle/>
          <a:p>
            <a:pPr>
              <a:spcAft>
                <a:spcPts val="600"/>
              </a:spcAft>
            </a:pPr>
            <a:fld id="{A2885E78-1F86-4A3D-9EE1-B0103B1CEF15}" type="slidenum">
              <a:rPr lang="en-US" smtClean="0">
                <a:solidFill>
                  <a:srgbClr val="000000"/>
                </a:solidFill>
              </a:rPr>
              <a:pPr>
                <a:spcAft>
                  <a:spcPts val="600"/>
                </a:spcAft>
              </a:pPr>
              <a:t>37</a:t>
            </a:fld>
            <a:endParaRPr lang="en-US">
              <a:solidFill>
                <a:srgbClr val="000000"/>
              </a:solidFill>
            </a:endParaRPr>
          </a:p>
        </p:txBody>
      </p:sp>
      <p:sp>
        <p:nvSpPr>
          <p:cNvPr id="15" name="Text Placeholder 14">
            <a:extLst>
              <a:ext uri="{FF2B5EF4-FFF2-40B4-BE49-F238E27FC236}">
                <a16:creationId xmlns:a16="http://schemas.microsoft.com/office/drawing/2014/main" id="{0FCA99B7-07AB-4614-9AF9-BDA637715B04}"/>
              </a:ext>
            </a:extLst>
          </p:cNvPr>
          <p:cNvSpPr>
            <a:spLocks noGrp="1"/>
          </p:cNvSpPr>
          <p:nvPr>
            <p:ph type="body" sz="quarter" idx="14"/>
          </p:nvPr>
        </p:nvSpPr>
        <p:spPr>
          <a:xfrm>
            <a:off x="985397" y="1010554"/>
            <a:ext cx="7173206" cy="815516"/>
          </a:xfrm>
        </p:spPr>
        <p:txBody>
          <a:bodyPr vert="horz" lIns="0" tIns="0" rIns="91440" bIns="45720" rtlCol="0" anchor="t">
            <a:noAutofit/>
          </a:bodyPr>
          <a:lstStyle/>
          <a:p>
            <a:pPr algn="ctr"/>
            <a:r>
              <a:rPr lang="en-US" sz="2200" dirty="0">
                <a:solidFill>
                  <a:schemeClr val="tx1"/>
                </a:solidFill>
                <a:cs typeface="Calibri"/>
              </a:rPr>
              <a:t>The ID NOW Instrument is maintenance-free and has no serviceable parts</a:t>
            </a:r>
          </a:p>
        </p:txBody>
      </p:sp>
      <p:pic>
        <p:nvPicPr>
          <p:cNvPr id="16" name="Picture 15">
            <a:extLst>
              <a:ext uri="{FF2B5EF4-FFF2-40B4-BE49-F238E27FC236}">
                <a16:creationId xmlns:a16="http://schemas.microsoft.com/office/drawing/2014/main" id="{DF4E072D-C630-4EC3-9F84-9E262D38E998}"/>
              </a:ext>
            </a:extLst>
          </p:cNvPr>
          <p:cNvPicPr>
            <a:picLocks noChangeAspect="1"/>
          </p:cNvPicPr>
          <p:nvPr/>
        </p:nvPicPr>
        <p:blipFill>
          <a:blip r:embed="rId3"/>
          <a:stretch>
            <a:fillRect/>
          </a:stretch>
        </p:blipFill>
        <p:spPr>
          <a:xfrm>
            <a:off x="5686923" y="2035520"/>
            <a:ext cx="2895600" cy="3901929"/>
          </a:xfrm>
          <a:prstGeom prst="rect">
            <a:avLst/>
          </a:prstGeom>
        </p:spPr>
      </p:pic>
    </p:spTree>
    <p:extLst>
      <p:ext uri="{BB962C8B-B14F-4D97-AF65-F5344CB8AC3E}">
        <p14:creationId xmlns:p14="http://schemas.microsoft.com/office/powerpoint/2010/main" val="2810779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C6E4-0018-41E6-8585-700DFDA5AAE9}"/>
              </a:ext>
            </a:extLst>
          </p:cNvPr>
          <p:cNvSpPr>
            <a:spLocks noGrp="1"/>
          </p:cNvSpPr>
          <p:nvPr>
            <p:ph type="title"/>
          </p:nvPr>
        </p:nvSpPr>
        <p:spPr/>
        <p:txBody>
          <a:bodyPr/>
          <a:lstStyle/>
          <a:p>
            <a:r>
              <a:rPr lang="en-US"/>
              <a:t>ID NOW Training Modules</a:t>
            </a:r>
          </a:p>
        </p:txBody>
      </p:sp>
      <p:sp>
        <p:nvSpPr>
          <p:cNvPr id="5" name="Slide Number Placeholder 4">
            <a:extLst>
              <a:ext uri="{FF2B5EF4-FFF2-40B4-BE49-F238E27FC236}">
                <a16:creationId xmlns:a16="http://schemas.microsoft.com/office/drawing/2014/main" id="{F2877727-A1BB-4850-AD91-B5A6152F4ACF}"/>
              </a:ext>
            </a:extLst>
          </p:cNvPr>
          <p:cNvSpPr>
            <a:spLocks noGrp="1"/>
          </p:cNvSpPr>
          <p:nvPr>
            <p:ph type="sldNum" sz="quarter" idx="12"/>
          </p:nvPr>
        </p:nvSpPr>
        <p:spPr/>
        <p:txBody>
          <a:bodyPr/>
          <a:lstStyle/>
          <a:p>
            <a:fld id="{A2885E78-1F86-4A3D-9EE1-B0103B1CEF15}" type="slidenum">
              <a:rPr lang="en-US" smtClean="0">
                <a:solidFill>
                  <a:srgbClr val="000000"/>
                </a:solidFill>
              </a:rPr>
              <a:pPr/>
              <a:t>38</a:t>
            </a:fld>
            <a:endParaRPr lang="en-US">
              <a:solidFill>
                <a:srgbClr val="000000"/>
              </a:solidFill>
            </a:endParaRPr>
          </a:p>
        </p:txBody>
      </p:sp>
      <p:pic>
        <p:nvPicPr>
          <p:cNvPr id="7" name="Chart Placeholder 6">
            <a:extLst>
              <a:ext uri="{FF2B5EF4-FFF2-40B4-BE49-F238E27FC236}">
                <a16:creationId xmlns:a16="http://schemas.microsoft.com/office/drawing/2014/main" id="{EAD18BD8-9342-4B58-A30D-3693C6321B33}"/>
              </a:ext>
            </a:extLst>
          </p:cNvPr>
          <p:cNvPicPr>
            <a:picLocks noGrp="1" noChangeAspect="1"/>
          </p:cNvPicPr>
          <p:nvPr>
            <p:ph type="chart" sz="quarter" idx="14"/>
          </p:nvPr>
        </p:nvPicPr>
        <p:blipFill>
          <a:blip r:embed="rId2"/>
          <a:stretch>
            <a:fillRect/>
          </a:stretch>
        </p:blipFill>
        <p:spPr>
          <a:xfrm>
            <a:off x="659164" y="1280160"/>
            <a:ext cx="7311322" cy="4966323"/>
          </a:xfrm>
          <a:prstGeom prst="rect">
            <a:avLst/>
          </a:prstGeom>
        </p:spPr>
      </p:pic>
    </p:spTree>
    <p:extLst>
      <p:ext uri="{BB962C8B-B14F-4D97-AF65-F5344CB8AC3E}">
        <p14:creationId xmlns:p14="http://schemas.microsoft.com/office/powerpoint/2010/main" val="3192441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06040"/>
            <a:ext cx="7315200" cy="1645920"/>
          </a:xfrm>
        </p:spPr>
        <p:txBody>
          <a:bodyPr/>
          <a:lstStyle/>
          <a:p>
            <a:pPr algn="ctr"/>
            <a:r>
              <a:rPr lang="en-US" sz="6000"/>
              <a:t>Questions</a:t>
            </a:r>
            <a:r>
              <a:rPr lang="en-US"/>
              <a:t>? </a:t>
            </a:r>
          </a:p>
        </p:txBody>
      </p:sp>
      <p:sp>
        <p:nvSpPr>
          <p:cNvPr id="5" name="TextBox 4">
            <a:extLst>
              <a:ext uri="{FF2B5EF4-FFF2-40B4-BE49-F238E27FC236}">
                <a16:creationId xmlns:a16="http://schemas.microsoft.com/office/drawing/2014/main" id="{A31C5644-62A1-4DD3-9BFA-6218E23120BC}"/>
              </a:ext>
            </a:extLst>
          </p:cNvPr>
          <p:cNvSpPr txBox="1"/>
          <p:nvPr/>
        </p:nvSpPr>
        <p:spPr>
          <a:xfrm>
            <a:off x="440348" y="5103367"/>
            <a:ext cx="7086600" cy="1340495"/>
          </a:xfrm>
          <a:prstGeom prst="rect">
            <a:avLst/>
          </a:prstGeom>
          <a:noFill/>
        </p:spPr>
        <p:txBody>
          <a:bodyPr wrap="square">
            <a:spAutoFit/>
          </a:bodyPr>
          <a:lstStyle/>
          <a:p>
            <a:pPr marL="0" marR="0" indent="0">
              <a:lnSpc>
                <a:spcPts val="1400"/>
              </a:lnSpc>
              <a:spcBef>
                <a:spcPts val="0"/>
              </a:spcBef>
              <a:spcAft>
                <a:spcPts val="0"/>
              </a:spcAft>
              <a:tabLst>
                <a:tab pos="228600" algn="l"/>
                <a:tab pos="685800" algn="l"/>
                <a:tab pos="457200" algn="l"/>
                <a:tab pos="685800" algn="l"/>
              </a:tabLst>
            </a:pPr>
            <a:r>
              <a:rPr lang="en-US" sz="1100" i="1" dirty="0">
                <a:solidFill>
                  <a:schemeClr val="bg1"/>
                </a:solidFill>
                <a:effectLst/>
                <a:latin typeface="Georgia" panose="02040502050405020303" pitchFamily="18" charset="0"/>
                <a:ea typeface="DengXian" panose="02010600030101010101" pitchFamily="2" charset="-122"/>
                <a:cs typeface="Times New Roman" panose="02020603050405020304" pitchFamily="18" charset="0"/>
              </a:rPr>
              <a:t>The ID NOW COVID-19 2.0 EUA has not been FDA cleared or approved. It has been authorized by the FDA under an emergency use authorization for use by authorized laboratories and patient care settings. The test has been authorized only for the detection of nucleic acid from SARS-CoV-2, not for any other viruses or pathogens, and is only authorized for the duration of the declaration that circumstances exist justifying the authorization of emergency use of in vitro diagnostic tests for detection and/or diagnosis of COVID-19 under Section 564(b)(1) of the Act, 21 U.S.C. § 360bbb-3(b)(1), unless the authorization is terminated or revoked sooner.</a:t>
            </a:r>
            <a:endParaRPr lang="en-US" sz="11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2524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9D48-2C6F-4AA5-878E-E1F1AE8087EF}"/>
              </a:ext>
            </a:extLst>
          </p:cNvPr>
          <p:cNvSpPr>
            <a:spLocks noGrp="1"/>
          </p:cNvSpPr>
          <p:nvPr>
            <p:ph type="title"/>
          </p:nvPr>
        </p:nvSpPr>
        <p:spPr/>
        <p:txBody>
          <a:bodyPr/>
          <a:lstStyle/>
          <a:p>
            <a:r>
              <a:rPr lang="en-US" dirty="0"/>
              <a:t>Intended Use </a:t>
            </a:r>
          </a:p>
        </p:txBody>
      </p:sp>
      <p:graphicFrame>
        <p:nvGraphicFramePr>
          <p:cNvPr id="7" name="Table 7">
            <a:extLst>
              <a:ext uri="{FF2B5EF4-FFF2-40B4-BE49-F238E27FC236}">
                <a16:creationId xmlns:a16="http://schemas.microsoft.com/office/drawing/2014/main" id="{4B1A2D80-1A62-4C1E-A337-733B60BAA6FB}"/>
              </a:ext>
            </a:extLst>
          </p:cNvPr>
          <p:cNvGraphicFramePr>
            <a:graphicFrameLocks noGrp="1"/>
          </p:cNvGraphicFramePr>
          <p:nvPr>
            <p:ph idx="1"/>
          </p:nvPr>
        </p:nvGraphicFramePr>
        <p:xfrm>
          <a:off x="502920" y="1348232"/>
          <a:ext cx="8229600" cy="2862262"/>
        </p:xfrm>
        <a:graphic>
          <a:graphicData uri="http://schemas.openxmlformats.org/drawingml/2006/table">
            <a:tbl>
              <a:tblPr firstRow="1" bandRow="1">
                <a:tableStyleId>{5C22544A-7EE6-4342-B048-85BDC9FD1C3A}</a:tableStyleId>
              </a:tblPr>
              <a:tblGrid>
                <a:gridCol w="1868487">
                  <a:extLst>
                    <a:ext uri="{9D8B030D-6E8A-4147-A177-3AD203B41FA5}">
                      <a16:colId xmlns:a16="http://schemas.microsoft.com/office/drawing/2014/main" val="3211022036"/>
                    </a:ext>
                  </a:extLst>
                </a:gridCol>
                <a:gridCol w="6361113">
                  <a:extLst>
                    <a:ext uri="{9D8B030D-6E8A-4147-A177-3AD203B41FA5}">
                      <a16:colId xmlns:a16="http://schemas.microsoft.com/office/drawing/2014/main" val="3802748363"/>
                    </a:ext>
                  </a:extLst>
                </a:gridCol>
              </a:tblGrid>
              <a:tr h="489333">
                <a:tc>
                  <a:txBody>
                    <a:bodyPr/>
                    <a:lstStyle/>
                    <a:p>
                      <a:pPr algn="ctr"/>
                      <a:r>
                        <a:rPr lang="en-US" sz="1600" dirty="0"/>
                        <a:t>Assay Type</a:t>
                      </a:r>
                    </a:p>
                  </a:txBody>
                  <a:tcPr/>
                </a:tc>
                <a:tc>
                  <a:txBody>
                    <a:bodyPr/>
                    <a:lstStyle/>
                    <a:p>
                      <a:pPr algn="ctr"/>
                      <a:r>
                        <a:rPr lang="en-US" sz="1600" dirty="0"/>
                        <a:t>Intended Use Statement </a:t>
                      </a:r>
                    </a:p>
                  </a:txBody>
                  <a:tcPr/>
                </a:tc>
                <a:extLst>
                  <a:ext uri="{0D108BD9-81ED-4DB2-BD59-A6C34878D82A}">
                    <a16:rowId xmlns:a16="http://schemas.microsoft.com/office/drawing/2014/main" val="292939575"/>
                  </a:ext>
                </a:extLst>
              </a:tr>
              <a:tr h="2372929">
                <a:tc>
                  <a:txBody>
                    <a:bodyPr/>
                    <a:lstStyle/>
                    <a:p>
                      <a:r>
                        <a:rPr lang="en-US" sz="1400" b="1" dirty="0"/>
                        <a:t>ID NOW™ RSV </a:t>
                      </a:r>
                    </a:p>
                  </a:txBody>
                  <a:tcPr/>
                </a:tc>
                <a:tc>
                  <a:txBody>
                    <a:bodyPr/>
                    <a:lstStyle/>
                    <a:p>
                      <a:r>
                        <a:rPr lang="en-US" sz="1400" dirty="0"/>
                        <a:t>The ID NOW™ RSV assay performed on the ID NOW Instrument is a rapid molecular in vitro diagnostic test utilizing an isothermal nucleic acid amplification technology for the qualitative detection of respiratory syncytial virus (RSV) viral RNA in direct nasopharyngeal swabs and nasopharyngeal swabs eluted in viral transport media from patients with signs and symptoms of respiratory infection. </a:t>
                      </a:r>
                    </a:p>
                    <a:p>
                      <a:endParaRPr lang="en-US" sz="1400" dirty="0"/>
                    </a:p>
                    <a:p>
                      <a:r>
                        <a:rPr lang="en-US" sz="1400" dirty="0"/>
                        <a:t>It is intended for use as an aid in the diagnosis of RSV in children &lt;18 years and adults ≥60 years in conjunction with clinical and epidemiological risk factors. </a:t>
                      </a:r>
                    </a:p>
                  </a:txBody>
                  <a:tcPr/>
                </a:tc>
                <a:extLst>
                  <a:ext uri="{0D108BD9-81ED-4DB2-BD59-A6C34878D82A}">
                    <a16:rowId xmlns:a16="http://schemas.microsoft.com/office/drawing/2014/main" val="1111894072"/>
                  </a:ext>
                </a:extLst>
              </a:tr>
            </a:tbl>
          </a:graphicData>
        </a:graphic>
      </p:graphicFrame>
      <p:sp>
        <p:nvSpPr>
          <p:cNvPr id="4" name="Date Placeholder 3">
            <a:extLst>
              <a:ext uri="{FF2B5EF4-FFF2-40B4-BE49-F238E27FC236}">
                <a16:creationId xmlns:a16="http://schemas.microsoft.com/office/drawing/2014/main" id="{E254D234-FE55-4198-AF46-9DDE6F138738}"/>
              </a:ext>
            </a:extLst>
          </p:cNvPr>
          <p:cNvSpPr>
            <a:spLocks noGrp="1"/>
          </p:cNvSpPr>
          <p:nvPr>
            <p:ph type="dt" sz="half" idx="10"/>
          </p:nvPr>
        </p:nvSpPr>
        <p:spPr/>
        <p:txBody>
          <a:bodyPr/>
          <a:lstStyle/>
          <a:p>
            <a:fld id="{4774A9AD-79CC-4D89-AD87-995A0443AF38}" type="datetime4">
              <a:rPr lang="en-US" smtClean="0">
                <a:solidFill>
                  <a:srgbClr val="000000"/>
                </a:solidFill>
              </a:rPr>
              <a:t>June 5, 2024</a:t>
            </a:fld>
            <a:endParaRPr lang="en-US">
              <a:solidFill>
                <a:srgbClr val="000000"/>
              </a:solidFill>
            </a:endParaRPr>
          </a:p>
        </p:txBody>
      </p:sp>
      <p:sp>
        <p:nvSpPr>
          <p:cNvPr id="5" name="Footer Placeholder 4">
            <a:extLst>
              <a:ext uri="{FF2B5EF4-FFF2-40B4-BE49-F238E27FC236}">
                <a16:creationId xmlns:a16="http://schemas.microsoft.com/office/drawing/2014/main" id="{49FD1C72-E3B7-4080-A780-996091BE0BAB}"/>
              </a:ext>
            </a:extLst>
          </p:cNvPr>
          <p:cNvSpPr>
            <a:spLocks noGrp="1"/>
          </p:cNvSpPr>
          <p:nvPr>
            <p:ph type="ftr" sz="quarter" idx="11"/>
          </p:nvPr>
        </p:nvSpPr>
        <p:spPr/>
        <p:txBody>
          <a:bodyPr/>
          <a:lstStyle/>
          <a:p>
            <a:r>
              <a:rPr lang="en-US">
                <a:solidFill>
                  <a:srgbClr val="000000"/>
                </a:solidFill>
              </a:rPr>
              <a:t>ARDx Standard Template</a:t>
            </a:r>
          </a:p>
        </p:txBody>
      </p:sp>
      <p:sp>
        <p:nvSpPr>
          <p:cNvPr id="6" name="Slide Number Placeholder 5">
            <a:extLst>
              <a:ext uri="{FF2B5EF4-FFF2-40B4-BE49-F238E27FC236}">
                <a16:creationId xmlns:a16="http://schemas.microsoft.com/office/drawing/2014/main" id="{D4893B55-D067-431A-927B-423FB61C05AA}"/>
              </a:ext>
            </a:extLst>
          </p:cNvPr>
          <p:cNvSpPr>
            <a:spLocks noGrp="1"/>
          </p:cNvSpPr>
          <p:nvPr>
            <p:ph type="sldNum" sz="quarter" idx="12"/>
          </p:nvPr>
        </p:nvSpPr>
        <p:spPr/>
        <p:txBody>
          <a:bodyPr/>
          <a:lstStyle/>
          <a:p>
            <a:fld id="{A2885E78-1F86-4A3D-9EE1-B0103B1CEF15}"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1934252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8C336-F2B1-4596-845A-5C1474A971DD}"/>
              </a:ext>
            </a:extLst>
          </p:cNvPr>
          <p:cNvSpPr txBox="1"/>
          <p:nvPr/>
        </p:nvSpPr>
        <p:spPr>
          <a:xfrm>
            <a:off x="244928" y="6055863"/>
            <a:ext cx="8654143" cy="646331"/>
          </a:xfrm>
          <a:prstGeom prst="rect">
            <a:avLst/>
          </a:prstGeom>
          <a:noFill/>
        </p:spPr>
        <p:txBody>
          <a:bodyPr wrap="square" rtlCol="0">
            <a:spAutoFit/>
          </a:bodyPr>
          <a:lstStyle/>
          <a:p>
            <a:endParaRPr lang="en-US" dirty="0"/>
          </a:p>
          <a:p>
            <a:r>
              <a:rPr lang="en-US" sz="900" dirty="0"/>
              <a:t> </a:t>
            </a:r>
            <a:r>
              <a:rPr lang="en-US" sz="900" dirty="0">
                <a:solidFill>
                  <a:schemeClr val="bg1"/>
                </a:solidFill>
              </a:rPr>
              <a:t>© 2022 Abbott. All rights reserved. All trademarks referenced are trademarks of either the Abbott group of companies or their respective owners. Any photos displayed are for illustrative purposes only. </a:t>
            </a:r>
            <a:r>
              <a:rPr lang="en-US" sz="900">
                <a:solidFill>
                  <a:schemeClr val="bg1"/>
                </a:solidFill>
              </a:rPr>
              <a:t>COL-07564-01 </a:t>
            </a:r>
            <a:r>
              <a:rPr lang="en-US" sz="900">
                <a:solidFill>
                  <a:schemeClr val="bg1"/>
                </a:solidFill>
                <a:latin typeface="Georgia" panose="02040502050405020303" pitchFamily="18" charset="0"/>
              </a:rPr>
              <a:t>07/22</a:t>
            </a:r>
            <a:endParaRPr lang="en-US" sz="9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783867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7236-6E8B-4395-9016-53F085CFE059}"/>
              </a:ext>
            </a:extLst>
          </p:cNvPr>
          <p:cNvSpPr>
            <a:spLocks noGrp="1"/>
          </p:cNvSpPr>
          <p:nvPr>
            <p:ph type="title"/>
          </p:nvPr>
        </p:nvSpPr>
        <p:spPr/>
        <p:txBody>
          <a:bodyPr/>
          <a:lstStyle/>
          <a:p>
            <a:r>
              <a:rPr lang="en-US" dirty="0"/>
              <a:t>Intended Use </a:t>
            </a:r>
          </a:p>
        </p:txBody>
      </p:sp>
      <p:graphicFrame>
        <p:nvGraphicFramePr>
          <p:cNvPr id="7" name="Table 7">
            <a:extLst>
              <a:ext uri="{FF2B5EF4-FFF2-40B4-BE49-F238E27FC236}">
                <a16:creationId xmlns:a16="http://schemas.microsoft.com/office/drawing/2014/main" id="{4E9AD7C6-9351-4C0C-A85E-A33441F83501}"/>
              </a:ext>
            </a:extLst>
          </p:cNvPr>
          <p:cNvGraphicFramePr>
            <a:graphicFrameLocks noGrp="1"/>
          </p:cNvGraphicFramePr>
          <p:nvPr>
            <p:ph idx="1"/>
            <p:extLst>
              <p:ext uri="{D42A27DB-BD31-4B8C-83A1-F6EECF244321}">
                <p14:modId xmlns:p14="http://schemas.microsoft.com/office/powerpoint/2010/main" val="1439547116"/>
              </p:ext>
            </p:extLst>
          </p:nvPr>
        </p:nvGraphicFramePr>
        <p:xfrm>
          <a:off x="457200" y="907732"/>
          <a:ext cx="8229600" cy="5247640"/>
        </p:xfrm>
        <a:graphic>
          <a:graphicData uri="http://schemas.openxmlformats.org/drawingml/2006/table">
            <a:tbl>
              <a:tblPr firstRow="1" bandRow="1">
                <a:tableStyleId>{5C22544A-7EE6-4342-B048-85BDC9FD1C3A}</a:tableStyleId>
              </a:tblPr>
              <a:tblGrid>
                <a:gridCol w="1278255">
                  <a:extLst>
                    <a:ext uri="{9D8B030D-6E8A-4147-A177-3AD203B41FA5}">
                      <a16:colId xmlns:a16="http://schemas.microsoft.com/office/drawing/2014/main" val="3588013700"/>
                    </a:ext>
                  </a:extLst>
                </a:gridCol>
                <a:gridCol w="6951345">
                  <a:extLst>
                    <a:ext uri="{9D8B030D-6E8A-4147-A177-3AD203B41FA5}">
                      <a16:colId xmlns:a16="http://schemas.microsoft.com/office/drawing/2014/main" val="3054943335"/>
                    </a:ext>
                  </a:extLst>
                </a:gridCol>
              </a:tblGrid>
              <a:tr h="370840">
                <a:tc>
                  <a:txBody>
                    <a:bodyPr/>
                    <a:lstStyle/>
                    <a:p>
                      <a:pPr algn="ctr"/>
                      <a:r>
                        <a:rPr lang="en-US" sz="1400" dirty="0"/>
                        <a:t>Assay Type </a:t>
                      </a:r>
                    </a:p>
                  </a:txBody>
                  <a:tcPr/>
                </a:tc>
                <a:tc>
                  <a:txBody>
                    <a:bodyPr/>
                    <a:lstStyle/>
                    <a:p>
                      <a:pPr algn="ctr"/>
                      <a:r>
                        <a:rPr lang="en-US" sz="1400" dirty="0"/>
                        <a:t>Intended Use Statement </a:t>
                      </a:r>
                    </a:p>
                  </a:txBody>
                  <a:tcPr/>
                </a:tc>
                <a:extLst>
                  <a:ext uri="{0D108BD9-81ED-4DB2-BD59-A6C34878D82A}">
                    <a16:rowId xmlns:a16="http://schemas.microsoft.com/office/drawing/2014/main" val="3616482797"/>
                  </a:ext>
                </a:extLst>
              </a:tr>
              <a:tr h="370840">
                <a:tc>
                  <a:txBody>
                    <a:bodyPr/>
                    <a:lstStyle/>
                    <a:p>
                      <a:r>
                        <a:rPr lang="en-US" sz="1400" b="1" dirty="0"/>
                        <a:t>ID NOW™ COVID-19 2.0 </a:t>
                      </a:r>
                    </a:p>
                    <a:p>
                      <a:r>
                        <a:rPr lang="en-US" sz="1400" b="1" dirty="0"/>
                        <a:t>(EUA)</a:t>
                      </a:r>
                    </a:p>
                  </a:txBody>
                  <a:tcPr/>
                </a:tc>
                <a:tc>
                  <a:txBody>
                    <a:bodyPr/>
                    <a:lstStyle/>
                    <a:p>
                      <a:r>
                        <a:rPr lang="en-US" sz="1400" i="0" dirty="0"/>
                        <a:t>The ID NOW™ </a:t>
                      </a:r>
                      <a:r>
                        <a:rPr lang="en-US" sz="1300" b="0" dirty="0">
                          <a:solidFill>
                            <a:schemeClr val="tx1"/>
                          </a:solidFill>
                          <a:latin typeface="Georgia" panose="02040502050405020303" pitchFamily="18" charset="0"/>
                          <a:cs typeface="Calibri"/>
                        </a:rPr>
                        <a:t>COVID-19 2.0 assay performed on the ID NOW Instrument is a rapid molecular </a:t>
                      </a:r>
                      <a:r>
                        <a:rPr lang="en-US" sz="1300" b="0" i="1" dirty="0">
                          <a:solidFill>
                            <a:schemeClr val="tx1"/>
                          </a:solidFill>
                          <a:latin typeface="Georgia" panose="02040502050405020303" pitchFamily="18" charset="0"/>
                          <a:cs typeface="Calibri"/>
                        </a:rPr>
                        <a:t>in vitro </a:t>
                      </a:r>
                      <a:r>
                        <a:rPr lang="en-US" sz="1300" b="0" dirty="0">
                          <a:solidFill>
                            <a:schemeClr val="tx1"/>
                          </a:solidFill>
                          <a:latin typeface="Georgia" panose="02040502050405020303" pitchFamily="18" charset="0"/>
                          <a:cs typeface="Calibri"/>
                        </a:rPr>
                        <a:t>diagnostic test utilizing an isothermal nucleic acid amplification technology (NAAT) intended for the qualitative detection of nucleic acid from the SARS-CoV-2 in direct anterior nasal (nasal) or nasopharyngeal specimens from </a:t>
                      </a:r>
                      <a:r>
                        <a:rPr lang="en-US" sz="1300" b="1" dirty="0">
                          <a:solidFill>
                            <a:schemeClr val="tx1"/>
                          </a:solidFill>
                          <a:latin typeface="Georgia" panose="02040502050405020303" pitchFamily="18" charset="0"/>
                          <a:cs typeface="Calibri"/>
                        </a:rPr>
                        <a:t>individuals who are suspected of COVID-19 by their healthcare provider within the first seven days of the onset of symptoms. </a:t>
                      </a:r>
                    </a:p>
                    <a:p>
                      <a:endParaRPr lang="en-US" sz="1300" b="0" dirty="0">
                        <a:solidFill>
                          <a:schemeClr val="tx1"/>
                        </a:solidFill>
                        <a:latin typeface="Georgia" panose="02040502050405020303" pitchFamily="18" charset="0"/>
                      </a:endParaRPr>
                    </a:p>
                    <a:p>
                      <a:r>
                        <a:rPr lang="en-US" sz="1300" b="1" dirty="0">
                          <a:solidFill>
                            <a:schemeClr val="tx1"/>
                          </a:solidFill>
                          <a:latin typeface="Georgia" panose="02040502050405020303" pitchFamily="18" charset="0"/>
                          <a:cs typeface="Calibri"/>
                        </a:rPr>
                        <a:t>Results are for the identification of SARS-CoV-2 RNA. The SARS-CoV-2 RNA is generally detectable in respiratory samples during the acute phase of infection. </a:t>
                      </a:r>
                      <a:r>
                        <a:rPr lang="en-US" sz="1300" b="0" dirty="0">
                          <a:solidFill>
                            <a:schemeClr val="tx1"/>
                          </a:solidFill>
                          <a:latin typeface="Georgia" panose="02040502050405020303" pitchFamily="18" charset="0"/>
                          <a:cs typeface="Calibri"/>
                        </a:rPr>
                        <a:t>Positive results are indicative of the presence of SARS-CoV-2 RNA; clinical correlation with patient history and other diagnostic information is necessary to determine patient infection status. Positive results do not rule out bacterial infection or co-infection with other viruses. The agent detected may not be the definite cause of disease. Testing facilities within the United States and its territories are required to report all results to the appropriate public health authorities. </a:t>
                      </a:r>
                    </a:p>
                    <a:p>
                      <a:endParaRPr lang="en-US" sz="1300" b="0" dirty="0">
                        <a:solidFill>
                          <a:schemeClr val="tx1"/>
                        </a:solidFill>
                        <a:latin typeface="Georgia" panose="02040502050405020303" pitchFamily="18" charset="0"/>
                      </a:endParaRPr>
                    </a:p>
                    <a:p>
                      <a:r>
                        <a:rPr lang="en-US" sz="1300" b="1" dirty="0">
                          <a:solidFill>
                            <a:schemeClr val="tx1"/>
                          </a:solidFill>
                          <a:latin typeface="Georgia" panose="02040502050405020303" pitchFamily="18" charset="0"/>
                          <a:cs typeface="Calibri"/>
                        </a:rPr>
                        <a:t>Negative results should be treated as presumptive and, if inconsistent with clinical signs and symptoms or necessary for patient management, should be confirmed with a different authorized or cleared molecular test in a CLIA-certified laboratory that meets requirements to perform high or moderate complexity tests. </a:t>
                      </a:r>
                      <a:r>
                        <a:rPr lang="en-US" sz="1300" b="0" dirty="0">
                          <a:solidFill>
                            <a:schemeClr val="tx1"/>
                          </a:solidFill>
                          <a:latin typeface="Georgia" panose="02040502050405020303" pitchFamily="18" charset="0"/>
                          <a:cs typeface="Calibri"/>
                        </a:rPr>
                        <a:t>Negative results do not preclude SARS-CoV-2 infection and should not be used as the sole basis for patient management decisions. Negative results must be combined with clinical observations, patient history, and/or epidemiological information. </a:t>
                      </a:r>
                      <a:endParaRPr lang="en-US" sz="1300" dirty="0">
                        <a:solidFill>
                          <a:schemeClr val="tx1"/>
                        </a:solidFill>
                        <a:latin typeface="Georgia" panose="02040502050405020303" pitchFamily="18" charset="0"/>
                      </a:endParaRPr>
                    </a:p>
                    <a:p>
                      <a:endParaRPr lang="en-US" sz="1400" dirty="0"/>
                    </a:p>
                  </a:txBody>
                  <a:tcPr/>
                </a:tc>
                <a:extLst>
                  <a:ext uri="{0D108BD9-81ED-4DB2-BD59-A6C34878D82A}">
                    <a16:rowId xmlns:a16="http://schemas.microsoft.com/office/drawing/2014/main" val="1491111186"/>
                  </a:ext>
                </a:extLst>
              </a:tr>
            </a:tbl>
          </a:graphicData>
        </a:graphic>
      </p:graphicFrame>
      <p:sp>
        <p:nvSpPr>
          <p:cNvPr id="4" name="Date Placeholder 3">
            <a:extLst>
              <a:ext uri="{FF2B5EF4-FFF2-40B4-BE49-F238E27FC236}">
                <a16:creationId xmlns:a16="http://schemas.microsoft.com/office/drawing/2014/main" id="{EBC402C3-F180-42CF-BB57-E4B903161F4D}"/>
              </a:ext>
            </a:extLst>
          </p:cNvPr>
          <p:cNvSpPr>
            <a:spLocks noGrp="1"/>
          </p:cNvSpPr>
          <p:nvPr>
            <p:ph type="dt" sz="half" idx="10"/>
          </p:nvPr>
        </p:nvSpPr>
        <p:spPr/>
        <p:txBody>
          <a:bodyPr/>
          <a:lstStyle/>
          <a:p>
            <a:fld id="{4774A9AD-79CC-4D89-AD87-995A0443AF38}" type="datetime4">
              <a:rPr lang="en-US" smtClean="0">
                <a:solidFill>
                  <a:srgbClr val="000000"/>
                </a:solidFill>
              </a:rPr>
              <a:t>June 5, 2024</a:t>
            </a:fld>
            <a:endParaRPr lang="en-US">
              <a:solidFill>
                <a:srgbClr val="000000"/>
              </a:solidFill>
            </a:endParaRPr>
          </a:p>
        </p:txBody>
      </p:sp>
      <p:sp>
        <p:nvSpPr>
          <p:cNvPr id="5" name="Footer Placeholder 4">
            <a:extLst>
              <a:ext uri="{FF2B5EF4-FFF2-40B4-BE49-F238E27FC236}">
                <a16:creationId xmlns:a16="http://schemas.microsoft.com/office/drawing/2014/main" id="{0468D774-8D20-40FF-944F-57698837E55C}"/>
              </a:ext>
            </a:extLst>
          </p:cNvPr>
          <p:cNvSpPr>
            <a:spLocks noGrp="1"/>
          </p:cNvSpPr>
          <p:nvPr>
            <p:ph type="ftr" sz="quarter" idx="11"/>
          </p:nvPr>
        </p:nvSpPr>
        <p:spPr/>
        <p:txBody>
          <a:bodyPr/>
          <a:lstStyle/>
          <a:p>
            <a:r>
              <a:rPr lang="en-US">
                <a:solidFill>
                  <a:srgbClr val="000000"/>
                </a:solidFill>
              </a:rPr>
              <a:t>ARDx Standard Template</a:t>
            </a:r>
          </a:p>
        </p:txBody>
      </p:sp>
      <p:sp>
        <p:nvSpPr>
          <p:cNvPr id="6" name="Slide Number Placeholder 5">
            <a:extLst>
              <a:ext uri="{FF2B5EF4-FFF2-40B4-BE49-F238E27FC236}">
                <a16:creationId xmlns:a16="http://schemas.microsoft.com/office/drawing/2014/main" id="{7820A01C-8754-4CFE-9782-D2C6F2822B99}"/>
              </a:ext>
            </a:extLst>
          </p:cNvPr>
          <p:cNvSpPr>
            <a:spLocks noGrp="1"/>
          </p:cNvSpPr>
          <p:nvPr>
            <p:ph type="sldNum" sz="quarter" idx="12"/>
          </p:nvPr>
        </p:nvSpPr>
        <p:spPr/>
        <p:txBody>
          <a:bodyPr/>
          <a:lstStyle/>
          <a:p>
            <a:fld id="{A2885E78-1F86-4A3D-9EE1-B0103B1CEF15}"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265334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B5A9-46E3-4723-A552-2206813FB768}"/>
              </a:ext>
            </a:extLst>
          </p:cNvPr>
          <p:cNvSpPr>
            <a:spLocks noGrp="1"/>
          </p:cNvSpPr>
          <p:nvPr>
            <p:ph type="title"/>
          </p:nvPr>
        </p:nvSpPr>
        <p:spPr>
          <a:xfrm>
            <a:off x="411480" y="553593"/>
            <a:ext cx="8487418" cy="914400"/>
          </a:xfrm>
        </p:spPr>
        <p:txBody>
          <a:bodyPr/>
          <a:lstStyle/>
          <a:p>
            <a:r>
              <a:rPr lang="en-US" sz="2400" dirty="0"/>
              <a:t>ID NOW™ COVID-19 2.0 Emergency Use Authorization </a:t>
            </a:r>
            <a:r>
              <a:rPr lang="en-US" sz="2000" dirty="0"/>
              <a:t>(EUA)</a:t>
            </a:r>
            <a:endParaRPr lang="en-US" sz="2800" dirty="0"/>
          </a:p>
        </p:txBody>
      </p:sp>
      <p:sp>
        <p:nvSpPr>
          <p:cNvPr id="5" name="Slide Number Placeholder 4">
            <a:extLst>
              <a:ext uri="{FF2B5EF4-FFF2-40B4-BE49-F238E27FC236}">
                <a16:creationId xmlns:a16="http://schemas.microsoft.com/office/drawing/2014/main" id="{5F8F5E52-937C-4FE2-A1FB-A6BF9B04720F}"/>
              </a:ext>
            </a:extLst>
          </p:cNvPr>
          <p:cNvSpPr>
            <a:spLocks noGrp="1"/>
          </p:cNvSpPr>
          <p:nvPr>
            <p:ph type="sldNum" sz="quarter" idx="12"/>
          </p:nvPr>
        </p:nvSpPr>
        <p:spPr/>
        <p:txBody>
          <a:bodyPr/>
          <a:lstStyle/>
          <a:p>
            <a:fld id="{A2885E78-1F86-4A3D-9EE1-B0103B1CEF15}" type="slidenum">
              <a:rPr lang="en-US" smtClean="0">
                <a:solidFill>
                  <a:srgbClr val="000000"/>
                </a:solidFill>
              </a:rPr>
              <a:pPr/>
              <a:t>6</a:t>
            </a:fld>
            <a:endParaRPr lang="en-US">
              <a:solidFill>
                <a:srgbClr val="000000"/>
              </a:solidFill>
            </a:endParaRPr>
          </a:p>
        </p:txBody>
      </p:sp>
      <p:sp>
        <p:nvSpPr>
          <p:cNvPr id="6" name="Rectangle 5">
            <a:extLst>
              <a:ext uri="{FF2B5EF4-FFF2-40B4-BE49-F238E27FC236}">
                <a16:creationId xmlns:a16="http://schemas.microsoft.com/office/drawing/2014/main" id="{74A87F99-7605-4461-812F-0212C3CFB988}"/>
              </a:ext>
            </a:extLst>
          </p:cNvPr>
          <p:cNvSpPr/>
          <p:nvPr/>
        </p:nvSpPr>
        <p:spPr>
          <a:xfrm>
            <a:off x="411480" y="1142643"/>
            <a:ext cx="8395978" cy="4801314"/>
          </a:xfrm>
          <a:prstGeom prst="rect">
            <a:avLst/>
          </a:prstGeom>
        </p:spPr>
        <p:txBody>
          <a:bodyPr wrap="square">
            <a:spAutoFit/>
          </a:bodyPr>
          <a:lstStyle/>
          <a:p>
            <a:r>
              <a:rPr lang="en-US" i="1" dirty="0">
                <a:ea typeface="DengXian" panose="020B0503020204020204" pitchFamily="2" charset="-122"/>
                <a:cs typeface="Calibri" panose="020F0502020204030204" pitchFamily="34" charset="0"/>
              </a:rPr>
              <a:t>The </a:t>
            </a:r>
            <a:r>
              <a:rPr lang="en-US" sz="1800" i="1" dirty="0"/>
              <a:t>ID NOW™ </a:t>
            </a:r>
            <a:r>
              <a:rPr lang="en-US" i="1" dirty="0">
                <a:ea typeface="DengXian" panose="020B0503020204020204" pitchFamily="2" charset="-122"/>
                <a:cs typeface="Calibri" panose="020F0502020204030204" pitchFamily="34" charset="0"/>
              </a:rPr>
              <a:t>COVID-19 2.0 EUA has not been FDA cleared or approved. It has been authorized by the FDA under an emergency use authorization for use by authorized laboratories and patient care settings. The test has been authorized only for the detection of nucleic acid from SARS-CoV-2, not for any other viruses or pathogens, and is only authorized for the duration of the declaration that circumstances exist justifying the authorization of emergency use of in vitro diagnostic tests for detection and/or diagnosis of COVID-19 under Section 564(b)(1) of the Act, 21 U.S.C. § 360bbb-3(b)(1), unless the authorization is terminated or revoked sooner</a:t>
            </a:r>
            <a:r>
              <a:rPr lang="en-US" i="1" dirty="0">
                <a:latin typeface="Calibri" panose="020F0502020204030204" pitchFamily="34" charset="0"/>
                <a:ea typeface="DengXian" panose="020B0503020204020204" pitchFamily="2" charset="-122"/>
                <a:cs typeface="Calibri" panose="020F0502020204030204" pitchFamily="34" charset="0"/>
              </a:rPr>
              <a:t>.</a:t>
            </a:r>
          </a:p>
          <a:p>
            <a:endParaRPr lang="en-US" dirty="0"/>
          </a:p>
          <a:p>
            <a:r>
              <a:rPr lang="en-US" i="1" dirty="0"/>
              <a:t>Authorized laboratories that receive the </a:t>
            </a:r>
            <a:r>
              <a:rPr lang="en-US" sz="1800" i="1" dirty="0"/>
              <a:t>ID NOW™ </a:t>
            </a:r>
            <a:r>
              <a:rPr lang="en-US" i="1" dirty="0"/>
              <a:t>COVID-19 2.0 test will notify relevant public health authorities of their intent to run prior to initiating testing. </a:t>
            </a:r>
          </a:p>
          <a:p>
            <a:endParaRPr lang="en-US" i="1" dirty="0"/>
          </a:p>
          <a:p>
            <a:r>
              <a:rPr lang="en-US" i="1" dirty="0"/>
              <a:t>Laboratories within the United States and its territories are required to report all results to the appropriate public health laboratories. </a:t>
            </a:r>
          </a:p>
          <a:p>
            <a:endParaRPr lang="en-US" i="1" dirty="0">
              <a:latin typeface="Calibri" panose="020F0502020204030204" pitchFamily="34" charset="0"/>
              <a:ea typeface="DengXian" panose="020B0503020204020204" pitchFamily="2" charset="-122"/>
              <a:cs typeface="Calibri" panose="020F0502020204030204" pitchFamily="34" charset="0"/>
            </a:endParaRPr>
          </a:p>
        </p:txBody>
      </p:sp>
    </p:spTree>
    <p:extLst>
      <p:ext uri="{BB962C8B-B14F-4D97-AF65-F5344CB8AC3E}">
        <p14:creationId xmlns:p14="http://schemas.microsoft.com/office/powerpoint/2010/main" val="211254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223A-F350-4F7B-AFAD-6783D32D1178}"/>
              </a:ext>
            </a:extLst>
          </p:cNvPr>
          <p:cNvSpPr>
            <a:spLocks noGrp="1"/>
          </p:cNvSpPr>
          <p:nvPr>
            <p:ph type="title"/>
          </p:nvPr>
        </p:nvSpPr>
        <p:spPr>
          <a:xfrm>
            <a:off x="507841" y="444205"/>
            <a:ext cx="8229600" cy="620724"/>
          </a:xfrm>
        </p:spPr>
        <p:txBody>
          <a:bodyPr/>
          <a:lstStyle/>
          <a:p>
            <a:r>
              <a:rPr lang="en-US" sz="2400" dirty="0"/>
              <a:t>What is the </a:t>
            </a:r>
            <a:r>
              <a:rPr lang="en-US" sz="2400" cap="all" dirty="0"/>
              <a:t>ID NOW™ </a:t>
            </a:r>
            <a:r>
              <a:rPr lang="en-US" sz="2400" dirty="0"/>
              <a:t>Instrument? </a:t>
            </a:r>
            <a:endParaRPr lang="en-US" dirty="0"/>
          </a:p>
        </p:txBody>
      </p:sp>
      <p:sp>
        <p:nvSpPr>
          <p:cNvPr id="7" name="Slide Number Placeholder 6">
            <a:extLst>
              <a:ext uri="{FF2B5EF4-FFF2-40B4-BE49-F238E27FC236}">
                <a16:creationId xmlns:a16="http://schemas.microsoft.com/office/drawing/2014/main" id="{B56AA126-BCF3-4A23-B66D-22D963C46B91}"/>
              </a:ext>
            </a:extLst>
          </p:cNvPr>
          <p:cNvSpPr>
            <a:spLocks noGrp="1"/>
          </p:cNvSpPr>
          <p:nvPr>
            <p:ph type="sldNum" sz="quarter" idx="12"/>
          </p:nvPr>
        </p:nvSpPr>
        <p:spPr/>
        <p:txBody>
          <a:bodyPr/>
          <a:lstStyle/>
          <a:p>
            <a:fld id="{A2885E78-1F86-4A3D-9EE1-B0103B1CEF15}" type="slidenum">
              <a:rPr lang="en-US" smtClean="0">
                <a:solidFill>
                  <a:srgbClr val="000000"/>
                </a:solidFill>
              </a:rPr>
              <a:pPr/>
              <a:t>7</a:t>
            </a:fld>
            <a:endParaRPr lang="en-US" dirty="0">
              <a:solidFill>
                <a:srgbClr val="000000"/>
              </a:solidFill>
            </a:endParaRPr>
          </a:p>
        </p:txBody>
      </p:sp>
      <p:pic>
        <p:nvPicPr>
          <p:cNvPr id="29" name="Picture 28">
            <a:extLst>
              <a:ext uri="{FF2B5EF4-FFF2-40B4-BE49-F238E27FC236}">
                <a16:creationId xmlns:a16="http://schemas.microsoft.com/office/drawing/2014/main" id="{406413F6-B7B6-4592-90E3-CE8FC1392508}"/>
              </a:ext>
            </a:extLst>
          </p:cNvPr>
          <p:cNvPicPr>
            <a:picLocks noChangeAspect="1"/>
          </p:cNvPicPr>
          <p:nvPr/>
        </p:nvPicPr>
        <p:blipFill>
          <a:blip r:embed="rId3"/>
          <a:stretch>
            <a:fillRect/>
          </a:stretch>
        </p:blipFill>
        <p:spPr>
          <a:xfrm>
            <a:off x="4617720" y="3429000"/>
            <a:ext cx="3483565" cy="2437215"/>
          </a:xfrm>
          <a:prstGeom prst="rect">
            <a:avLst/>
          </a:prstGeom>
        </p:spPr>
      </p:pic>
      <p:pic>
        <p:nvPicPr>
          <p:cNvPr id="30" name="Picture 29">
            <a:extLst>
              <a:ext uri="{FF2B5EF4-FFF2-40B4-BE49-F238E27FC236}">
                <a16:creationId xmlns:a16="http://schemas.microsoft.com/office/drawing/2014/main" id="{2197279A-5F97-4A48-85E3-7604336782B6}"/>
              </a:ext>
            </a:extLst>
          </p:cNvPr>
          <p:cNvPicPr>
            <a:picLocks noChangeAspect="1"/>
          </p:cNvPicPr>
          <p:nvPr/>
        </p:nvPicPr>
        <p:blipFill rotWithShape="1">
          <a:blip r:embed="rId4"/>
          <a:srcRect l="66111" t="45951" r="8556" b="25012"/>
          <a:stretch/>
        </p:blipFill>
        <p:spPr>
          <a:xfrm>
            <a:off x="508342" y="3507717"/>
            <a:ext cx="3761890" cy="2488401"/>
          </a:xfrm>
          <a:prstGeom prst="rect">
            <a:avLst/>
          </a:prstGeom>
        </p:spPr>
      </p:pic>
      <p:sp>
        <p:nvSpPr>
          <p:cNvPr id="32" name="Text Placeholder 2">
            <a:extLst>
              <a:ext uri="{FF2B5EF4-FFF2-40B4-BE49-F238E27FC236}">
                <a16:creationId xmlns:a16="http://schemas.microsoft.com/office/drawing/2014/main" id="{366A15AE-FB05-4F81-9860-4EA97C8D2375}"/>
              </a:ext>
            </a:extLst>
          </p:cNvPr>
          <p:cNvSpPr txBox="1">
            <a:spLocks/>
          </p:cNvSpPr>
          <p:nvPr/>
        </p:nvSpPr>
        <p:spPr>
          <a:xfrm>
            <a:off x="315507" y="1221666"/>
            <a:ext cx="4147560" cy="1780489"/>
          </a:xfrm>
          <a:prstGeom prst="rect">
            <a:avLst/>
          </a:prstGeom>
        </p:spPr>
        <p:txBody>
          <a:bodyPr anchor="t"/>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tx2"/>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000" b="0" dirty="0">
                <a:solidFill>
                  <a:schemeClr val="tx1"/>
                </a:solidFill>
                <a:latin typeface="+mn-lt"/>
                <a:cs typeface="Calibri"/>
              </a:rPr>
              <a:t>The ID NOW</a:t>
            </a:r>
            <a:r>
              <a:rPr lang="en-US" sz="2000" b="0" baseline="30000" dirty="0">
                <a:solidFill>
                  <a:schemeClr val="tx1"/>
                </a:solidFill>
                <a:latin typeface="+mn-lt"/>
                <a:cs typeface="Calibri"/>
              </a:rPr>
              <a:t>TM</a:t>
            </a:r>
            <a:r>
              <a:rPr lang="en-US" sz="2000" b="0" dirty="0">
                <a:solidFill>
                  <a:schemeClr val="tx1"/>
                </a:solidFill>
                <a:latin typeface="+mn-lt"/>
                <a:cs typeface="Calibri"/>
              </a:rPr>
              <a:t> Instrument is a rapid molecular test utilizing isothermal nucleic acid amplification technology (NAAT) for the detection of infectious diseases</a:t>
            </a:r>
          </a:p>
          <a:p>
            <a:pPr algn="ctr"/>
            <a:endParaRPr lang="en-US" sz="2000" b="0" dirty="0">
              <a:solidFill>
                <a:schemeClr val="tx1"/>
              </a:solidFill>
              <a:latin typeface="+mn-lt"/>
            </a:endParaRPr>
          </a:p>
        </p:txBody>
      </p:sp>
      <p:sp>
        <p:nvSpPr>
          <p:cNvPr id="34" name="Content Placeholder 8">
            <a:extLst>
              <a:ext uri="{FF2B5EF4-FFF2-40B4-BE49-F238E27FC236}">
                <a16:creationId xmlns:a16="http://schemas.microsoft.com/office/drawing/2014/main" id="{C2EE5BAD-3AC0-427C-9C83-84E170F9FBB7}"/>
              </a:ext>
            </a:extLst>
          </p:cNvPr>
          <p:cNvSpPr>
            <a:spLocks noGrp="1"/>
          </p:cNvSpPr>
          <p:nvPr>
            <p:ph sz="half" idx="1"/>
          </p:nvPr>
        </p:nvSpPr>
        <p:spPr>
          <a:xfrm>
            <a:off x="703293" y="5866215"/>
            <a:ext cx="3977640" cy="337864"/>
          </a:xfrm>
        </p:spPr>
        <p:txBody>
          <a:bodyPr/>
          <a:lstStyle/>
          <a:p>
            <a:pPr algn="ctr"/>
            <a:r>
              <a:rPr lang="en-US" b="0" dirty="0">
                <a:latin typeface="+mj-lt"/>
              </a:rPr>
              <a:t>Front View</a:t>
            </a:r>
          </a:p>
        </p:txBody>
      </p:sp>
      <p:sp>
        <p:nvSpPr>
          <p:cNvPr id="31" name="Content Placeholder 1">
            <a:extLst>
              <a:ext uri="{FF2B5EF4-FFF2-40B4-BE49-F238E27FC236}">
                <a16:creationId xmlns:a16="http://schemas.microsoft.com/office/drawing/2014/main" id="{E7FA57E1-A9D6-49ED-B381-F360110C5F99}"/>
              </a:ext>
            </a:extLst>
          </p:cNvPr>
          <p:cNvSpPr txBox="1">
            <a:spLocks/>
          </p:cNvSpPr>
          <p:nvPr/>
        </p:nvSpPr>
        <p:spPr>
          <a:xfrm>
            <a:off x="4463067" y="5865649"/>
            <a:ext cx="3977640" cy="348782"/>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lang="en-US" sz="1800" b="1" kern="1200" smtClean="0">
                <a:solidFill>
                  <a:schemeClr val="tx2"/>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ctr"/>
            <a:r>
              <a:rPr lang="en-US" b="0" dirty="0">
                <a:latin typeface="+mj-lt"/>
              </a:rPr>
              <a:t>Back View</a:t>
            </a:r>
          </a:p>
        </p:txBody>
      </p:sp>
      <p:graphicFrame>
        <p:nvGraphicFramePr>
          <p:cNvPr id="3" name="Table 3">
            <a:extLst>
              <a:ext uri="{FF2B5EF4-FFF2-40B4-BE49-F238E27FC236}">
                <a16:creationId xmlns:a16="http://schemas.microsoft.com/office/drawing/2014/main" id="{D64C8445-9ABE-4A16-83D7-BD2031F9C383}"/>
              </a:ext>
            </a:extLst>
          </p:cNvPr>
          <p:cNvGraphicFramePr>
            <a:graphicFrameLocks noGrp="1"/>
          </p:cNvGraphicFramePr>
          <p:nvPr>
            <p:extLst>
              <p:ext uri="{D42A27DB-BD31-4B8C-83A1-F6EECF244321}">
                <p14:modId xmlns:p14="http://schemas.microsoft.com/office/powerpoint/2010/main" val="4002699508"/>
              </p:ext>
            </p:extLst>
          </p:nvPr>
        </p:nvGraphicFramePr>
        <p:xfrm>
          <a:off x="4617720" y="1254380"/>
          <a:ext cx="3733799" cy="1722120"/>
        </p:xfrm>
        <a:graphic>
          <a:graphicData uri="http://schemas.openxmlformats.org/drawingml/2006/table">
            <a:tbl>
              <a:tblPr firstRow="1" bandRow="1">
                <a:tableStyleId>{5C22544A-7EE6-4342-B048-85BDC9FD1C3A}</a:tableStyleId>
              </a:tblPr>
              <a:tblGrid>
                <a:gridCol w="3733799">
                  <a:extLst>
                    <a:ext uri="{9D8B030D-6E8A-4147-A177-3AD203B41FA5}">
                      <a16:colId xmlns:a16="http://schemas.microsoft.com/office/drawing/2014/main" val="1170739875"/>
                    </a:ext>
                  </a:extLst>
                </a:gridCol>
              </a:tblGrid>
              <a:tr h="0">
                <a:tc>
                  <a:txBody>
                    <a:bodyPr/>
                    <a:lstStyle/>
                    <a:p>
                      <a:pPr algn="ctr"/>
                      <a:r>
                        <a:rPr lang="en-US" sz="1400" cap="all" dirty="0"/>
                        <a:t>ID NOW™ </a:t>
                      </a:r>
                      <a:r>
                        <a:rPr lang="en-US" sz="1400" dirty="0"/>
                        <a:t>Instrument Platform Menu </a:t>
                      </a:r>
                    </a:p>
                  </a:txBody>
                  <a:tcPr/>
                </a:tc>
                <a:extLst>
                  <a:ext uri="{0D108BD9-81ED-4DB2-BD59-A6C34878D82A}">
                    <a16:rowId xmlns:a16="http://schemas.microsoft.com/office/drawing/2014/main" val="1082167795"/>
                  </a:ext>
                </a:extLst>
              </a:tr>
              <a:tr h="298152">
                <a:tc>
                  <a:txBody>
                    <a:bodyPr/>
                    <a:lstStyle/>
                    <a:p>
                      <a:pPr marL="285750" indent="-285750">
                        <a:buFont typeface="Arial" panose="020B0604020202020204" pitchFamily="34" charset="0"/>
                        <a:buChar char="•"/>
                      </a:pPr>
                      <a:r>
                        <a:rPr lang="en-US" sz="1400" dirty="0"/>
                        <a:t>Influenza A&amp;B 2 </a:t>
                      </a:r>
                    </a:p>
                  </a:txBody>
                  <a:tcPr/>
                </a:tc>
                <a:extLst>
                  <a:ext uri="{0D108BD9-81ED-4DB2-BD59-A6C34878D82A}">
                    <a16:rowId xmlns:a16="http://schemas.microsoft.com/office/drawing/2014/main" val="474773525"/>
                  </a:ext>
                </a:extLst>
              </a:tr>
              <a:tr h="370840">
                <a:tc>
                  <a:txBody>
                    <a:bodyPr/>
                    <a:lstStyle/>
                    <a:p>
                      <a:pPr marL="285750" indent="-285750">
                        <a:buFont typeface="Arial" panose="020B0604020202020204" pitchFamily="34" charset="0"/>
                        <a:buChar char="•"/>
                      </a:pPr>
                      <a:r>
                        <a:rPr lang="en-US" sz="1400" dirty="0"/>
                        <a:t>Strep A 2</a:t>
                      </a:r>
                    </a:p>
                  </a:txBody>
                  <a:tcPr/>
                </a:tc>
                <a:extLst>
                  <a:ext uri="{0D108BD9-81ED-4DB2-BD59-A6C34878D82A}">
                    <a16:rowId xmlns:a16="http://schemas.microsoft.com/office/drawing/2014/main" val="638797347"/>
                  </a:ext>
                </a:extLst>
              </a:tr>
              <a:tr h="370840">
                <a:tc>
                  <a:txBody>
                    <a:bodyPr/>
                    <a:lstStyle/>
                    <a:p>
                      <a:pPr marL="285750" indent="-285750">
                        <a:buFont typeface="Arial" panose="020B0604020202020204" pitchFamily="34" charset="0"/>
                        <a:buChar char="•"/>
                      </a:pPr>
                      <a:r>
                        <a:rPr lang="en-US" sz="1400" dirty="0"/>
                        <a:t>RSV</a:t>
                      </a:r>
                    </a:p>
                  </a:txBody>
                  <a:tcPr/>
                </a:tc>
                <a:extLst>
                  <a:ext uri="{0D108BD9-81ED-4DB2-BD59-A6C34878D82A}">
                    <a16:rowId xmlns:a16="http://schemas.microsoft.com/office/drawing/2014/main" val="2605804677"/>
                  </a:ext>
                </a:extLst>
              </a:tr>
              <a:tr h="370840">
                <a:tc>
                  <a:txBody>
                    <a:bodyPr/>
                    <a:lstStyle/>
                    <a:p>
                      <a:pPr marL="285750" indent="-285750">
                        <a:buFont typeface="Arial" panose="020B0604020202020204" pitchFamily="34" charset="0"/>
                        <a:buChar char="•"/>
                      </a:pPr>
                      <a:r>
                        <a:rPr lang="en-US" sz="1400" dirty="0"/>
                        <a:t>COVID-19 2.0 </a:t>
                      </a:r>
                      <a:r>
                        <a:rPr lang="en-US" sz="1100" dirty="0"/>
                        <a:t>(Emergency Use Authorization)</a:t>
                      </a:r>
                      <a:endParaRPr lang="en-US" sz="1400" dirty="0"/>
                    </a:p>
                  </a:txBody>
                  <a:tcPr/>
                </a:tc>
                <a:extLst>
                  <a:ext uri="{0D108BD9-81ED-4DB2-BD59-A6C34878D82A}">
                    <a16:rowId xmlns:a16="http://schemas.microsoft.com/office/drawing/2014/main" val="3893049520"/>
                  </a:ext>
                </a:extLst>
              </a:tr>
            </a:tbl>
          </a:graphicData>
        </a:graphic>
      </p:graphicFrame>
    </p:spTree>
    <p:extLst>
      <p:ext uri="{BB962C8B-B14F-4D97-AF65-F5344CB8AC3E}">
        <p14:creationId xmlns:p14="http://schemas.microsoft.com/office/powerpoint/2010/main" val="66711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8D69D5-4EFC-4B49-8B73-12C0B0FF67E3}"/>
              </a:ext>
            </a:extLst>
          </p:cNvPr>
          <p:cNvPicPr>
            <a:picLocks noChangeAspect="1"/>
          </p:cNvPicPr>
          <p:nvPr/>
        </p:nvPicPr>
        <p:blipFill>
          <a:blip r:embed="rId3"/>
          <a:stretch>
            <a:fillRect/>
          </a:stretch>
        </p:blipFill>
        <p:spPr>
          <a:xfrm>
            <a:off x="551769" y="940899"/>
            <a:ext cx="1900070" cy="1436438"/>
          </a:xfrm>
          <a:prstGeom prst="rect">
            <a:avLst/>
          </a:prstGeom>
        </p:spPr>
      </p:pic>
      <p:sp>
        <p:nvSpPr>
          <p:cNvPr id="2" name="Title 1">
            <a:extLst>
              <a:ext uri="{FF2B5EF4-FFF2-40B4-BE49-F238E27FC236}">
                <a16:creationId xmlns:a16="http://schemas.microsoft.com/office/drawing/2014/main" id="{548E223A-F350-4F7B-AFAD-6783D32D1178}"/>
              </a:ext>
            </a:extLst>
          </p:cNvPr>
          <p:cNvSpPr>
            <a:spLocks noGrp="1"/>
          </p:cNvSpPr>
          <p:nvPr>
            <p:ph type="title"/>
          </p:nvPr>
        </p:nvSpPr>
        <p:spPr/>
        <p:txBody>
          <a:bodyPr/>
          <a:lstStyle/>
          <a:p>
            <a:r>
              <a:rPr lang="en-US" dirty="0"/>
              <a:t>Initial Setup</a:t>
            </a:r>
          </a:p>
        </p:txBody>
      </p:sp>
      <p:sp>
        <p:nvSpPr>
          <p:cNvPr id="9" name="Content Placeholder 8">
            <a:extLst>
              <a:ext uri="{FF2B5EF4-FFF2-40B4-BE49-F238E27FC236}">
                <a16:creationId xmlns:a16="http://schemas.microsoft.com/office/drawing/2014/main" id="{31D7BB9A-9FE5-476E-A6D6-FDAE75C94574}"/>
              </a:ext>
            </a:extLst>
          </p:cNvPr>
          <p:cNvSpPr>
            <a:spLocks noGrp="1"/>
          </p:cNvSpPr>
          <p:nvPr>
            <p:ph sz="half" idx="1"/>
          </p:nvPr>
        </p:nvSpPr>
        <p:spPr>
          <a:xfrm>
            <a:off x="2700671" y="1411366"/>
            <a:ext cx="6062222" cy="2177129"/>
          </a:xfrm>
        </p:spPr>
        <p:txBody>
          <a:bodyPr/>
          <a:lstStyle/>
          <a:p>
            <a:r>
              <a:rPr lang="en-US" sz="1600" dirty="0">
                <a:solidFill>
                  <a:schemeClr val="tx1"/>
                </a:solidFill>
                <a:latin typeface="+mn-lt"/>
              </a:rPr>
              <a:t>Connect </a:t>
            </a:r>
            <a:r>
              <a:rPr lang="en-US" sz="1600" b="0" dirty="0">
                <a:solidFill>
                  <a:schemeClr val="tx1"/>
                </a:solidFill>
                <a:latin typeface="+mn-lt"/>
              </a:rPr>
              <a:t>the 12V power supply to the instrument</a:t>
            </a:r>
          </a:p>
          <a:p>
            <a:endParaRPr lang="en-US" sz="1600" b="0" dirty="0">
              <a:solidFill>
                <a:schemeClr val="tx1"/>
              </a:solidFill>
              <a:latin typeface="+mn-lt"/>
            </a:endParaRPr>
          </a:p>
          <a:p>
            <a:endParaRPr lang="en-US" sz="1600" b="0" dirty="0">
              <a:solidFill>
                <a:schemeClr val="tx1"/>
              </a:solidFill>
              <a:latin typeface="+mn-lt"/>
            </a:endParaRPr>
          </a:p>
          <a:p>
            <a:endParaRPr lang="en-US" sz="1600" b="0" dirty="0">
              <a:solidFill>
                <a:schemeClr val="tx1"/>
              </a:solidFill>
              <a:latin typeface="+mn-lt"/>
            </a:endParaRPr>
          </a:p>
          <a:p>
            <a:r>
              <a:rPr lang="en-US" sz="1600" dirty="0">
                <a:solidFill>
                  <a:schemeClr val="tx1"/>
                </a:solidFill>
                <a:latin typeface="+mn-lt"/>
              </a:rPr>
              <a:t>Power Up: </a:t>
            </a:r>
            <a:r>
              <a:rPr lang="en-US" sz="1600" b="0" dirty="0">
                <a:solidFill>
                  <a:schemeClr val="tx1"/>
                </a:solidFill>
                <a:latin typeface="+mn-lt"/>
              </a:rPr>
              <a:t>Once the power is connected, press and hold the Power Button on the right side of the instrument to power up and start the instrument</a:t>
            </a:r>
          </a:p>
        </p:txBody>
      </p:sp>
      <p:sp>
        <p:nvSpPr>
          <p:cNvPr id="7" name="Slide Number Placeholder 6">
            <a:extLst>
              <a:ext uri="{FF2B5EF4-FFF2-40B4-BE49-F238E27FC236}">
                <a16:creationId xmlns:a16="http://schemas.microsoft.com/office/drawing/2014/main" id="{B56AA126-BCF3-4A23-B66D-22D963C46B91}"/>
              </a:ext>
            </a:extLst>
          </p:cNvPr>
          <p:cNvSpPr>
            <a:spLocks noGrp="1"/>
          </p:cNvSpPr>
          <p:nvPr>
            <p:ph type="sldNum" sz="quarter" idx="12"/>
          </p:nvPr>
        </p:nvSpPr>
        <p:spPr/>
        <p:txBody>
          <a:bodyPr/>
          <a:lstStyle/>
          <a:p>
            <a:fld id="{A2885E78-1F86-4A3D-9EE1-B0103B1CEF15}" type="slidenum">
              <a:rPr lang="en-US" smtClean="0">
                <a:solidFill>
                  <a:srgbClr val="000000"/>
                </a:solidFill>
              </a:rPr>
              <a:pPr/>
              <a:t>8</a:t>
            </a:fld>
            <a:endParaRPr lang="en-US">
              <a:solidFill>
                <a:srgbClr val="000000"/>
              </a:solidFill>
            </a:endParaRPr>
          </a:p>
        </p:txBody>
      </p:sp>
      <p:pic>
        <p:nvPicPr>
          <p:cNvPr id="11" name="Picture 10">
            <a:extLst>
              <a:ext uri="{FF2B5EF4-FFF2-40B4-BE49-F238E27FC236}">
                <a16:creationId xmlns:a16="http://schemas.microsoft.com/office/drawing/2014/main" id="{35D7DDB6-9903-49BE-9615-890328E393E8}"/>
              </a:ext>
            </a:extLst>
          </p:cNvPr>
          <p:cNvPicPr>
            <a:picLocks noChangeAspect="1"/>
          </p:cNvPicPr>
          <p:nvPr/>
        </p:nvPicPr>
        <p:blipFill>
          <a:blip r:embed="rId4"/>
          <a:stretch>
            <a:fillRect/>
          </a:stretch>
        </p:blipFill>
        <p:spPr>
          <a:xfrm>
            <a:off x="629337" y="2377337"/>
            <a:ext cx="1744935" cy="1354810"/>
          </a:xfrm>
          <a:prstGeom prst="rect">
            <a:avLst/>
          </a:prstGeom>
        </p:spPr>
      </p:pic>
      <p:pic>
        <p:nvPicPr>
          <p:cNvPr id="15" name="Picture 14">
            <a:extLst>
              <a:ext uri="{FF2B5EF4-FFF2-40B4-BE49-F238E27FC236}">
                <a16:creationId xmlns:a16="http://schemas.microsoft.com/office/drawing/2014/main" id="{E9BBDF31-D08B-4F65-A1C1-083E4E0E5FCD}"/>
              </a:ext>
            </a:extLst>
          </p:cNvPr>
          <p:cNvPicPr>
            <a:picLocks noChangeAspect="1"/>
          </p:cNvPicPr>
          <p:nvPr/>
        </p:nvPicPr>
        <p:blipFill>
          <a:blip r:embed="rId5"/>
          <a:stretch>
            <a:fillRect/>
          </a:stretch>
        </p:blipFill>
        <p:spPr>
          <a:xfrm>
            <a:off x="502920" y="4139364"/>
            <a:ext cx="1951627" cy="1483984"/>
          </a:xfrm>
          <a:prstGeom prst="rect">
            <a:avLst/>
          </a:prstGeom>
        </p:spPr>
      </p:pic>
      <p:pic>
        <p:nvPicPr>
          <p:cNvPr id="16" name="Picture 15">
            <a:extLst>
              <a:ext uri="{FF2B5EF4-FFF2-40B4-BE49-F238E27FC236}">
                <a16:creationId xmlns:a16="http://schemas.microsoft.com/office/drawing/2014/main" id="{32BD0552-E10A-4727-92BF-CB5A5FD4C18C}"/>
              </a:ext>
            </a:extLst>
          </p:cNvPr>
          <p:cNvPicPr>
            <a:picLocks noChangeAspect="1"/>
          </p:cNvPicPr>
          <p:nvPr/>
        </p:nvPicPr>
        <p:blipFill>
          <a:blip r:embed="rId6"/>
          <a:stretch>
            <a:fillRect/>
          </a:stretch>
        </p:blipFill>
        <p:spPr>
          <a:xfrm>
            <a:off x="2616016" y="4139364"/>
            <a:ext cx="1944294" cy="1478409"/>
          </a:xfrm>
          <a:prstGeom prst="rect">
            <a:avLst/>
          </a:prstGeom>
        </p:spPr>
      </p:pic>
      <p:pic>
        <p:nvPicPr>
          <p:cNvPr id="17" name="Picture 16">
            <a:extLst>
              <a:ext uri="{FF2B5EF4-FFF2-40B4-BE49-F238E27FC236}">
                <a16:creationId xmlns:a16="http://schemas.microsoft.com/office/drawing/2014/main" id="{23BEA404-55B0-4B27-8D4D-52F79ECE9E3D}"/>
              </a:ext>
            </a:extLst>
          </p:cNvPr>
          <p:cNvPicPr>
            <a:picLocks noChangeAspect="1"/>
          </p:cNvPicPr>
          <p:nvPr/>
        </p:nvPicPr>
        <p:blipFill>
          <a:blip r:embed="rId7"/>
          <a:stretch>
            <a:fillRect/>
          </a:stretch>
        </p:blipFill>
        <p:spPr>
          <a:xfrm>
            <a:off x="4701687" y="4152292"/>
            <a:ext cx="1944294" cy="1450507"/>
          </a:xfrm>
          <a:prstGeom prst="rect">
            <a:avLst/>
          </a:prstGeom>
        </p:spPr>
      </p:pic>
      <p:pic>
        <p:nvPicPr>
          <p:cNvPr id="18" name="Picture 17">
            <a:extLst>
              <a:ext uri="{FF2B5EF4-FFF2-40B4-BE49-F238E27FC236}">
                <a16:creationId xmlns:a16="http://schemas.microsoft.com/office/drawing/2014/main" id="{6E9FD445-0D80-4D06-BF58-F76EDFB16EB6}"/>
              </a:ext>
            </a:extLst>
          </p:cNvPr>
          <p:cNvPicPr>
            <a:picLocks noChangeAspect="1"/>
          </p:cNvPicPr>
          <p:nvPr/>
        </p:nvPicPr>
        <p:blipFill>
          <a:blip r:embed="rId8"/>
          <a:stretch>
            <a:fillRect/>
          </a:stretch>
        </p:blipFill>
        <p:spPr>
          <a:xfrm>
            <a:off x="6779915" y="4139364"/>
            <a:ext cx="1952605" cy="1450507"/>
          </a:xfrm>
          <a:prstGeom prst="rect">
            <a:avLst/>
          </a:prstGeom>
        </p:spPr>
      </p:pic>
      <p:sp>
        <p:nvSpPr>
          <p:cNvPr id="22" name="TextBox 21">
            <a:extLst>
              <a:ext uri="{FF2B5EF4-FFF2-40B4-BE49-F238E27FC236}">
                <a16:creationId xmlns:a16="http://schemas.microsoft.com/office/drawing/2014/main" id="{F0E89A0C-7366-462C-B2C9-28B4AEC4A0D9}"/>
              </a:ext>
            </a:extLst>
          </p:cNvPr>
          <p:cNvSpPr txBox="1"/>
          <p:nvPr/>
        </p:nvSpPr>
        <p:spPr>
          <a:xfrm>
            <a:off x="3014127" y="5659294"/>
            <a:ext cx="1148071" cy="307777"/>
          </a:xfrm>
          <a:prstGeom prst="rect">
            <a:avLst/>
          </a:prstGeom>
          <a:noFill/>
        </p:spPr>
        <p:txBody>
          <a:bodyPr wrap="none" rtlCol="0">
            <a:spAutoFit/>
          </a:bodyPr>
          <a:lstStyle/>
          <a:p>
            <a:r>
              <a:rPr lang="en-US" sz="1400" dirty="0">
                <a:latin typeface="Georgia" panose="02040502050405020303" pitchFamily="18" charset="0"/>
              </a:rPr>
              <a:t>Set the Date</a:t>
            </a:r>
          </a:p>
        </p:txBody>
      </p:sp>
      <p:sp>
        <p:nvSpPr>
          <p:cNvPr id="23" name="TextBox 22">
            <a:extLst>
              <a:ext uri="{FF2B5EF4-FFF2-40B4-BE49-F238E27FC236}">
                <a16:creationId xmlns:a16="http://schemas.microsoft.com/office/drawing/2014/main" id="{DEABDAC4-767E-4484-9959-AF7130D9078B}"/>
              </a:ext>
            </a:extLst>
          </p:cNvPr>
          <p:cNvSpPr txBox="1"/>
          <p:nvPr/>
        </p:nvSpPr>
        <p:spPr>
          <a:xfrm>
            <a:off x="7325650" y="5659295"/>
            <a:ext cx="861133" cy="307777"/>
          </a:xfrm>
          <a:prstGeom prst="rect">
            <a:avLst/>
          </a:prstGeom>
          <a:noFill/>
        </p:spPr>
        <p:txBody>
          <a:bodyPr wrap="none" rtlCol="0" anchor="t">
            <a:spAutoFit/>
          </a:bodyPr>
          <a:lstStyle/>
          <a:p>
            <a:r>
              <a:rPr lang="en-US" sz="1400" dirty="0">
                <a:latin typeface="Georgia"/>
              </a:rPr>
              <a:t>Self Test</a:t>
            </a:r>
            <a:endParaRPr lang="en-US" sz="1400" dirty="0">
              <a:latin typeface="Georgia" panose="02040502050405020303" pitchFamily="18" charset="0"/>
            </a:endParaRPr>
          </a:p>
        </p:txBody>
      </p:sp>
      <p:sp>
        <p:nvSpPr>
          <p:cNvPr id="24" name="TextBox 23">
            <a:extLst>
              <a:ext uri="{FF2B5EF4-FFF2-40B4-BE49-F238E27FC236}">
                <a16:creationId xmlns:a16="http://schemas.microsoft.com/office/drawing/2014/main" id="{48C2F755-8C3E-4FEF-AABD-8DD81E07D969}"/>
              </a:ext>
            </a:extLst>
          </p:cNvPr>
          <p:cNvSpPr txBox="1"/>
          <p:nvPr/>
        </p:nvSpPr>
        <p:spPr>
          <a:xfrm>
            <a:off x="5082165" y="5648475"/>
            <a:ext cx="1183337" cy="307777"/>
          </a:xfrm>
          <a:prstGeom prst="rect">
            <a:avLst/>
          </a:prstGeom>
          <a:noFill/>
        </p:spPr>
        <p:txBody>
          <a:bodyPr wrap="none" rtlCol="0">
            <a:spAutoFit/>
          </a:bodyPr>
          <a:lstStyle/>
          <a:p>
            <a:r>
              <a:rPr lang="en-US" sz="1400" dirty="0">
                <a:latin typeface="Georgia" panose="02040502050405020303" pitchFamily="18" charset="0"/>
              </a:rPr>
              <a:t>Set the Time</a:t>
            </a:r>
          </a:p>
        </p:txBody>
      </p:sp>
      <p:sp>
        <p:nvSpPr>
          <p:cNvPr id="25" name="TextBox 24">
            <a:extLst>
              <a:ext uri="{FF2B5EF4-FFF2-40B4-BE49-F238E27FC236}">
                <a16:creationId xmlns:a16="http://schemas.microsoft.com/office/drawing/2014/main" id="{D7556871-8514-4EB9-B669-D74AA47AA330}"/>
              </a:ext>
            </a:extLst>
          </p:cNvPr>
          <p:cNvSpPr txBox="1"/>
          <p:nvPr/>
        </p:nvSpPr>
        <p:spPr>
          <a:xfrm>
            <a:off x="502056" y="5659294"/>
            <a:ext cx="2084225" cy="307777"/>
          </a:xfrm>
          <a:prstGeom prst="rect">
            <a:avLst/>
          </a:prstGeom>
          <a:noFill/>
        </p:spPr>
        <p:txBody>
          <a:bodyPr wrap="none" rtlCol="0" anchor="t">
            <a:spAutoFit/>
          </a:bodyPr>
          <a:lstStyle/>
          <a:p>
            <a:r>
              <a:rPr lang="en-US" sz="1400" dirty="0">
                <a:latin typeface="Georgia"/>
              </a:rPr>
              <a:t>Create Admin Password</a:t>
            </a:r>
          </a:p>
        </p:txBody>
      </p:sp>
    </p:spTree>
    <p:extLst>
      <p:ext uri="{BB962C8B-B14F-4D97-AF65-F5344CB8AC3E}">
        <p14:creationId xmlns:p14="http://schemas.microsoft.com/office/powerpoint/2010/main" val="210029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59BA-E3C8-4D69-9D69-947E17634E27}"/>
              </a:ext>
            </a:extLst>
          </p:cNvPr>
          <p:cNvSpPr>
            <a:spLocks noGrp="1"/>
          </p:cNvSpPr>
          <p:nvPr>
            <p:ph type="title"/>
          </p:nvPr>
        </p:nvSpPr>
        <p:spPr>
          <a:xfrm>
            <a:off x="502920" y="365760"/>
            <a:ext cx="8229600" cy="914400"/>
          </a:xfrm>
        </p:spPr>
        <p:txBody>
          <a:bodyPr anchor="t">
            <a:normAutofit/>
          </a:bodyPr>
          <a:lstStyle/>
          <a:p>
            <a:r>
              <a:rPr lang="en-US" sz="2800" dirty="0"/>
              <a:t>Instrument Home Menu Options</a:t>
            </a:r>
          </a:p>
        </p:txBody>
      </p:sp>
      <p:sp>
        <p:nvSpPr>
          <p:cNvPr id="4" name="Content Placeholder 3">
            <a:extLst>
              <a:ext uri="{FF2B5EF4-FFF2-40B4-BE49-F238E27FC236}">
                <a16:creationId xmlns:a16="http://schemas.microsoft.com/office/drawing/2014/main" id="{AD5687DF-6798-4951-AC15-F3373512C02D}"/>
              </a:ext>
            </a:extLst>
          </p:cNvPr>
          <p:cNvSpPr>
            <a:spLocks noGrp="1"/>
          </p:cNvSpPr>
          <p:nvPr>
            <p:ph sz="half" idx="1"/>
          </p:nvPr>
        </p:nvSpPr>
        <p:spPr>
          <a:xfrm>
            <a:off x="502920" y="1125347"/>
            <a:ext cx="4069080" cy="5092573"/>
          </a:xfrm>
        </p:spPr>
        <p:txBody>
          <a:bodyPr vert="horz" lIns="0" tIns="0" rIns="91440" bIns="45720" rtlCol="0" anchor="t">
            <a:normAutofit fontScale="92500" lnSpcReduction="10000"/>
          </a:bodyPr>
          <a:lstStyle/>
          <a:p>
            <a:pPr marL="285750" indent="-285750">
              <a:buFont typeface="Arial" panose="020B0604020202020204" pitchFamily="34" charset="0"/>
              <a:buChar char="•"/>
            </a:pPr>
            <a:r>
              <a:rPr lang="en-US" sz="1900" dirty="0">
                <a:latin typeface="+mn-lt"/>
              </a:rPr>
              <a:t>Run Test</a:t>
            </a:r>
          </a:p>
          <a:p>
            <a:pPr marL="455295" lvl="1" indent="-285750"/>
            <a:r>
              <a:rPr lang="en-US" sz="1700" dirty="0"/>
              <a:t>Choose Test Type</a:t>
            </a:r>
          </a:p>
          <a:p>
            <a:pPr marL="455295" lvl="1" indent="-285750"/>
            <a:r>
              <a:rPr lang="en-US" sz="1700" dirty="0"/>
              <a:t>Enter Patient ID</a:t>
            </a:r>
          </a:p>
          <a:p>
            <a:pPr marL="455295" lvl="1" indent="-285750"/>
            <a:endParaRPr lang="en-US" dirty="0">
              <a:solidFill>
                <a:schemeClr val="tx2"/>
              </a:solidFill>
            </a:endParaRPr>
          </a:p>
          <a:p>
            <a:pPr marL="285750" indent="-285750">
              <a:buFont typeface="Arial" panose="020B0604020202020204" pitchFamily="34" charset="0"/>
              <a:buChar char="•"/>
            </a:pPr>
            <a:r>
              <a:rPr lang="en-US" sz="1900" dirty="0">
                <a:latin typeface="+mn-lt"/>
              </a:rPr>
              <a:t>Run QC Test</a:t>
            </a:r>
            <a:endParaRPr lang="en-US" sz="1700" b="1" u="sng" dirty="0">
              <a:cs typeface="Calibri" panose="020F0502020204030204" pitchFamily="34" charset="0"/>
            </a:endParaRPr>
          </a:p>
          <a:p>
            <a:pPr marL="349250" lvl="1" indent="0">
              <a:spcBef>
                <a:spcPts val="1200"/>
              </a:spcBef>
              <a:buNone/>
              <a:tabLst>
                <a:tab pos="288925" algn="l"/>
              </a:tabLst>
            </a:pPr>
            <a:r>
              <a:rPr lang="en-US" sz="1700" b="1" u="sng" dirty="0">
                <a:cs typeface="Calibri" panose="020F0502020204030204" pitchFamily="34" charset="0"/>
              </a:rPr>
              <a:t>External QC Requirements:</a:t>
            </a:r>
          </a:p>
          <a:p>
            <a:pPr marL="685800" lvl="2" indent="-285750">
              <a:buFont typeface="Arial" panose="020B0604020202020204" pitchFamily="34" charset="0"/>
              <a:buChar char="•"/>
            </a:pPr>
            <a:r>
              <a:rPr lang="en-US" dirty="0"/>
              <a:t>New Instrument</a:t>
            </a:r>
          </a:p>
          <a:p>
            <a:pPr marL="685800" lvl="2" indent="-285750">
              <a:buFont typeface="Arial" panose="020B0604020202020204" pitchFamily="34" charset="0"/>
              <a:buChar char="•"/>
            </a:pPr>
            <a:r>
              <a:rPr lang="en-US" dirty="0"/>
              <a:t>Untrained Operators</a:t>
            </a:r>
          </a:p>
          <a:p>
            <a:pPr marL="685800" lvl="2" indent="-285750">
              <a:buFont typeface="Arial" panose="020B0604020202020204" pitchFamily="34" charset="0"/>
              <a:buChar char="•"/>
            </a:pPr>
            <a:r>
              <a:rPr lang="en-US" dirty="0"/>
              <a:t>New Shipment of Kits</a:t>
            </a:r>
          </a:p>
          <a:p>
            <a:pPr marL="685800" lvl="2" indent="-285750">
              <a:buFont typeface="Arial" panose="020B0604020202020204" pitchFamily="34" charset="0"/>
              <a:buChar char="•"/>
            </a:pPr>
            <a:r>
              <a:rPr lang="en-US" dirty="0"/>
              <a:t>Conforming with local, state, and/or federal regulations, accrediting groups, or lab’s standard QC procedures.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900" dirty="0">
                <a:latin typeface="+mn-lt"/>
              </a:rPr>
              <a:t>Review Memory</a:t>
            </a:r>
          </a:p>
          <a:p>
            <a:pPr marL="455295" lvl="1" indent="-285750"/>
            <a:r>
              <a:rPr lang="en-US" sz="1700" dirty="0"/>
              <a:t>999 Test Storage</a:t>
            </a:r>
          </a:p>
          <a:p>
            <a:pPr marL="455295" lvl="1" indent="-285750"/>
            <a:r>
              <a:rPr lang="en-US" sz="1700" dirty="0"/>
              <a:t>Export Results</a:t>
            </a:r>
          </a:p>
          <a:p>
            <a:pPr marL="455295" lvl="1" indent="-285750"/>
            <a:r>
              <a:rPr lang="en-US" sz="1700" dirty="0"/>
              <a:t>Export Logfiles</a:t>
            </a:r>
          </a:p>
        </p:txBody>
      </p:sp>
      <p:pic>
        <p:nvPicPr>
          <p:cNvPr id="13" name="Content Placeholder 12">
            <a:extLst>
              <a:ext uri="{FF2B5EF4-FFF2-40B4-BE49-F238E27FC236}">
                <a16:creationId xmlns:a16="http://schemas.microsoft.com/office/drawing/2014/main" id="{CCA3EE98-21D5-4DC4-8B08-98417C66D0DE}"/>
              </a:ext>
            </a:extLst>
          </p:cNvPr>
          <p:cNvPicPr>
            <a:picLocks noGrp="1" noChangeAspect="1"/>
          </p:cNvPicPr>
          <p:nvPr>
            <p:ph sz="half" idx="2"/>
          </p:nvPr>
        </p:nvPicPr>
        <p:blipFill>
          <a:blip r:embed="rId3"/>
          <a:stretch>
            <a:fillRect/>
          </a:stretch>
        </p:blipFill>
        <p:spPr>
          <a:xfrm>
            <a:off x="4921259" y="1066800"/>
            <a:ext cx="3576319" cy="2682239"/>
          </a:xfrm>
          <a:prstGeom prst="rect">
            <a:avLst/>
          </a:prstGeom>
          <a:noFill/>
        </p:spPr>
      </p:pic>
      <p:sp>
        <p:nvSpPr>
          <p:cNvPr id="7" name="Slide Number Placeholder 6">
            <a:extLst>
              <a:ext uri="{FF2B5EF4-FFF2-40B4-BE49-F238E27FC236}">
                <a16:creationId xmlns:a16="http://schemas.microsoft.com/office/drawing/2014/main" id="{A171798F-7320-4DF1-92AE-CDA11F9877BD}"/>
              </a:ext>
            </a:extLst>
          </p:cNvPr>
          <p:cNvSpPr>
            <a:spLocks noGrp="1"/>
          </p:cNvSpPr>
          <p:nvPr>
            <p:ph type="sldNum" sz="quarter" idx="12"/>
          </p:nvPr>
        </p:nvSpPr>
        <p:spPr>
          <a:xfrm>
            <a:off x="8606290" y="6428232"/>
            <a:ext cx="292608" cy="283464"/>
          </a:xfrm>
        </p:spPr>
        <p:txBody>
          <a:bodyPr anchor="b">
            <a:normAutofit/>
          </a:bodyPr>
          <a:lstStyle/>
          <a:p>
            <a:pPr>
              <a:spcAft>
                <a:spcPts val="600"/>
              </a:spcAft>
            </a:pPr>
            <a:fld id="{A2885E78-1F86-4A3D-9EE1-B0103B1CEF15}" type="slidenum">
              <a:rPr lang="en-US" smtClean="0">
                <a:solidFill>
                  <a:srgbClr val="000000"/>
                </a:solidFill>
              </a:rPr>
              <a:pPr>
                <a:spcAft>
                  <a:spcPts val="600"/>
                </a:spcAft>
              </a:pPr>
              <a:t>9</a:t>
            </a:fld>
            <a:endParaRPr lang="en-US">
              <a:solidFill>
                <a:srgbClr val="000000"/>
              </a:solidFill>
            </a:endParaRPr>
          </a:p>
        </p:txBody>
      </p:sp>
      <p:sp>
        <p:nvSpPr>
          <p:cNvPr id="14" name="Content Placeholder 10">
            <a:extLst>
              <a:ext uri="{FF2B5EF4-FFF2-40B4-BE49-F238E27FC236}">
                <a16:creationId xmlns:a16="http://schemas.microsoft.com/office/drawing/2014/main" id="{FB60D164-C561-4D47-B90B-197815ABBBB1}"/>
              </a:ext>
            </a:extLst>
          </p:cNvPr>
          <p:cNvSpPr txBox="1">
            <a:spLocks/>
          </p:cNvSpPr>
          <p:nvPr/>
        </p:nvSpPr>
        <p:spPr>
          <a:xfrm>
            <a:off x="5006984" y="3954144"/>
            <a:ext cx="3977639" cy="2188478"/>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lang="en-US" sz="1800" b="1" kern="1200" smtClean="0">
                <a:solidFill>
                  <a:schemeClr val="tx2"/>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buFont typeface="Arial" panose="020B0604020202020204" pitchFamily="34" charset="0"/>
              <a:buChar char="•"/>
            </a:pPr>
            <a:r>
              <a:rPr lang="en-US" dirty="0">
                <a:latin typeface="+mn-lt"/>
              </a:rPr>
              <a:t>Preferences</a:t>
            </a:r>
          </a:p>
          <a:p>
            <a:pPr marL="285750" indent="-285750">
              <a:spcBef>
                <a:spcPts val="1200"/>
              </a:spcBef>
              <a:buFont typeface="Arial" panose="020B0604020202020204" pitchFamily="34" charset="0"/>
              <a:buChar char="•"/>
            </a:pPr>
            <a:r>
              <a:rPr lang="en-US" dirty="0">
                <a:latin typeface="+mn-lt"/>
              </a:rPr>
              <a:t>Setup </a:t>
            </a:r>
            <a:r>
              <a:rPr lang="en-US" sz="1200" dirty="0">
                <a:latin typeface="+mn-lt"/>
              </a:rPr>
              <a:t>(Admin Access Only)</a:t>
            </a:r>
          </a:p>
          <a:p>
            <a:pPr marL="455613" lvl="1" indent="-285750">
              <a:spcBef>
                <a:spcPts val="200"/>
              </a:spcBef>
            </a:pPr>
            <a:r>
              <a:rPr lang="en-US" sz="1600" dirty="0"/>
              <a:t>Add users</a:t>
            </a:r>
          </a:p>
          <a:p>
            <a:pPr marL="455613" lvl="1" indent="-285750">
              <a:spcBef>
                <a:spcPts val="200"/>
              </a:spcBef>
            </a:pPr>
            <a:r>
              <a:rPr lang="en-US" sz="1600" dirty="0"/>
              <a:t>Auto-logout</a:t>
            </a:r>
          </a:p>
          <a:p>
            <a:pPr marL="455613" lvl="1" indent="-285750">
              <a:spcBef>
                <a:spcPts val="200"/>
              </a:spcBef>
            </a:pPr>
            <a:r>
              <a:rPr lang="en-US" sz="1600" dirty="0"/>
              <a:t>Auto-print</a:t>
            </a:r>
          </a:p>
          <a:p>
            <a:pPr marL="455613" lvl="1" indent="-285750">
              <a:spcBef>
                <a:spcPts val="200"/>
              </a:spcBef>
            </a:pPr>
            <a:r>
              <a:rPr lang="en-US" sz="1600" dirty="0"/>
              <a:t>Connectivity</a:t>
            </a:r>
          </a:p>
          <a:p>
            <a:pPr marL="285750" indent="-285750">
              <a:spcBef>
                <a:spcPts val="1200"/>
              </a:spcBef>
              <a:buFont typeface="Arial" panose="020B0604020202020204" pitchFamily="34" charset="0"/>
              <a:buChar char="•"/>
            </a:pPr>
            <a:r>
              <a:rPr lang="en-US" dirty="0">
                <a:latin typeface="+mn-lt"/>
              </a:rPr>
              <a:t>Log Out</a:t>
            </a:r>
          </a:p>
        </p:txBody>
      </p:sp>
    </p:spTree>
    <p:extLst>
      <p:ext uri="{BB962C8B-B14F-4D97-AF65-F5344CB8AC3E}">
        <p14:creationId xmlns:p14="http://schemas.microsoft.com/office/powerpoint/2010/main" val="374370107"/>
      </p:ext>
    </p:extLst>
  </p:cSld>
  <p:clrMapOvr>
    <a:masterClrMapping/>
  </p:clrMapOvr>
</p:sld>
</file>

<file path=ppt/theme/theme1.xml><?xml version="1.0" encoding="utf-8"?>
<a:theme xmlns:a="http://schemas.openxmlformats.org/drawingml/2006/main" name="PPT Basic_White_v5_prophet_edit">
  <a:themeElements>
    <a:clrScheme name="Abbott Brand 2019">
      <a:dk1>
        <a:srgbClr val="000000"/>
      </a:dk1>
      <a:lt1>
        <a:srgbClr val="FFFFFF"/>
      </a:lt1>
      <a:dk2>
        <a:srgbClr val="00A5DE"/>
      </a:dk2>
      <a:lt2>
        <a:srgbClr val="004F71"/>
      </a:lt2>
      <a:accent1>
        <a:srgbClr val="5BC2E7"/>
      </a:accent1>
      <a:accent2>
        <a:srgbClr val="00B140"/>
      </a:accent2>
      <a:accent3>
        <a:srgbClr val="7CCC6C"/>
      </a:accent3>
      <a:accent4>
        <a:srgbClr val="FFD100"/>
      </a:accent4>
      <a:accent5>
        <a:srgbClr val="E3002B"/>
      </a:accent5>
      <a:accent6>
        <a:srgbClr val="470A68"/>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2DF506640CFB44BA3AFFDA8A717A28" ma:contentTypeVersion="7" ma:contentTypeDescription="Create a new document." ma:contentTypeScope="" ma:versionID="dc0caed2e8078fff621e5d60a268bbc0">
  <xsd:schema xmlns:xsd="http://www.w3.org/2001/XMLSchema" xmlns:xs="http://www.w3.org/2001/XMLSchema" xmlns:p="http://schemas.microsoft.com/office/2006/metadata/properties" xmlns:ns3="38392f00-9c18-4d96-8233-829a8bdb0c69" xmlns:ns4="767d9928-7904-47ad-bc62-176807ce597e" targetNamespace="http://schemas.microsoft.com/office/2006/metadata/properties" ma:root="true" ma:fieldsID="e38952816fa4dfe9c093fd1cfe62882f" ns3:_="" ns4:_="">
    <xsd:import namespace="38392f00-9c18-4d96-8233-829a8bdb0c69"/>
    <xsd:import namespace="767d9928-7904-47ad-bc62-176807ce597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92f00-9c18-4d96-8233-829a8bdb0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7d9928-7904-47ad-bc62-176807ce597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B7E3EF-B7A8-4D12-AABA-92FA3EC97B15}">
  <ds:schemaRefs>
    <ds:schemaRef ds:uri="38392f00-9c18-4d96-8233-829a8bdb0c69"/>
    <ds:schemaRef ds:uri="767d9928-7904-47ad-bc62-176807ce597e"/>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E32773-78DE-41BC-88B5-594302F12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92f00-9c18-4d96-8233-829a8bdb0c69"/>
    <ds:schemaRef ds:uri="767d9928-7904-47ad-bc62-176807ce59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430382-799C-4AF1-BBED-6C233CEF8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4033</Words>
  <Application>Microsoft Office PowerPoint</Application>
  <PresentationFormat>On-screen Show (4:3)</PresentationFormat>
  <Paragraphs>528</Paragraphs>
  <Slides>40</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Arial,Sans-Serif</vt:lpstr>
      <vt:lpstr>Calibri</vt:lpstr>
      <vt:lpstr>Courier New</vt:lpstr>
      <vt:lpstr>DengXian</vt:lpstr>
      <vt:lpstr>Georgia</vt:lpstr>
      <vt:lpstr>HelveticaNeueLT Std</vt:lpstr>
      <vt:lpstr>Times New Roman</vt:lpstr>
      <vt:lpstr>Wingdings</vt:lpstr>
      <vt:lpstr>PPT Basic_White_v5_prophet_edit</vt:lpstr>
      <vt:lpstr>ID NOW™ Instrument  End User Training </vt:lpstr>
      <vt:lpstr>Intended Use  </vt:lpstr>
      <vt:lpstr>Intended Use </vt:lpstr>
      <vt:lpstr>Intended Use </vt:lpstr>
      <vt:lpstr>Intended Use </vt:lpstr>
      <vt:lpstr>ID NOW™ COVID-19 2.0 Emergency Use Authorization (EUA)</vt:lpstr>
      <vt:lpstr>What is the ID NOW™ Instrument? </vt:lpstr>
      <vt:lpstr>Initial Setup</vt:lpstr>
      <vt:lpstr>Instrument Home Menu Options</vt:lpstr>
      <vt:lpstr>Reagent Overview </vt:lpstr>
      <vt:lpstr>ID NOW™ Testing Components</vt:lpstr>
      <vt:lpstr>Reagent Overview Influenza A &amp; B 2</vt:lpstr>
      <vt:lpstr>Reagent Overview Strep A 2</vt:lpstr>
      <vt:lpstr>Reagent Overview RSV</vt:lpstr>
      <vt:lpstr>Reagent Overview COVID-19 2.0 (Emergency Use Authorization)</vt:lpstr>
      <vt:lpstr>Specimen Transport &amp; Storage COVID-19 2.0 (Emergency Use Authorization) </vt:lpstr>
      <vt:lpstr>Reagent Overview</vt:lpstr>
      <vt:lpstr>ID NOW Swab Collection Guide </vt:lpstr>
      <vt:lpstr>Nasal Swab Sample Collection for Influenza A&amp;B 2</vt:lpstr>
      <vt:lpstr>Nasal Swab Sample Collection for COVID-19 2.0 </vt:lpstr>
      <vt:lpstr>Nasopharyngeal Swab Sample Collection </vt:lpstr>
      <vt:lpstr>Throat Swab Sample Collection</vt:lpstr>
      <vt:lpstr>Tech Tips for Proper Sample Collection</vt:lpstr>
      <vt:lpstr>Patient &amp; QC Test Procedure  </vt:lpstr>
      <vt:lpstr>Patient &amp; QC Test Procedure  </vt:lpstr>
      <vt:lpstr>Patient &amp; QC Test Procedure - Direct Swab</vt:lpstr>
      <vt:lpstr>Patient Test Procedure - VTM </vt:lpstr>
      <vt:lpstr>ID NOW™ Assay Disposal</vt:lpstr>
      <vt:lpstr>Result Interpretation Quality Control </vt:lpstr>
      <vt:lpstr>Result Interpretation  Influenza A&amp;B 2</vt:lpstr>
      <vt:lpstr>Result Interpretation  Strep A 2</vt:lpstr>
      <vt:lpstr>Result Interpretation  RSV</vt:lpstr>
      <vt:lpstr>Result Interpretation  COVID-19 2.0 (Emergency Use Authorization)</vt:lpstr>
      <vt:lpstr>Invalid Test Results </vt:lpstr>
      <vt:lpstr>Repeat Testing </vt:lpstr>
      <vt:lpstr>Molecular Considerations </vt:lpstr>
      <vt:lpstr>Maintenance and Cleaning </vt:lpstr>
      <vt:lpstr>ID NOW Training Modules</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 NOW™ Instrument  End User Training</dc:title>
  <dc:creator>Vu, Sarah</dc:creator>
  <cp:lastModifiedBy>Morman, Leslie</cp:lastModifiedBy>
  <cp:revision>79</cp:revision>
  <dcterms:created xsi:type="dcterms:W3CDTF">2020-06-29T13:28:27Z</dcterms:created>
  <dcterms:modified xsi:type="dcterms:W3CDTF">2024-06-05T13:57:51Z</dcterms:modified>
</cp:coreProperties>
</file>